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2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7" r:id="rId2"/>
    <p:sldId id="262" r:id="rId3"/>
    <p:sldId id="263" r:id="rId4"/>
    <p:sldId id="265" r:id="rId5"/>
    <p:sldId id="269" r:id="rId6"/>
    <p:sldId id="270" r:id="rId7"/>
    <p:sldId id="258" r:id="rId8"/>
    <p:sldId id="259" r:id="rId9"/>
    <p:sldId id="260" r:id="rId10"/>
    <p:sldId id="261" r:id="rId11"/>
    <p:sldId id="264" r:id="rId12"/>
    <p:sldId id="266" r:id="rId13"/>
    <p:sldId id="267" r:id="rId14"/>
    <p:sldId id="268" r:id="rId15"/>
    <p:sldId id="271" r:id="rId16"/>
    <p:sldId id="272" r:id="rId17"/>
    <p:sldId id="273" r:id="rId18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2FE65A20-F5E3-481B-8DB4-B8512C7928AC}">
          <p14:sldIdLst>
            <p14:sldId id="257"/>
            <p14:sldId id="262"/>
            <p14:sldId id="263"/>
            <p14:sldId id="265"/>
            <p14:sldId id="269"/>
            <p14:sldId id="270"/>
            <p14:sldId id="258"/>
            <p14:sldId id="259"/>
            <p14:sldId id="260"/>
            <p14:sldId id="261"/>
            <p14:sldId id="264"/>
            <p14:sldId id="266"/>
            <p14:sldId id="267"/>
            <p14:sldId id="268"/>
            <p14:sldId id="271"/>
            <p14:sldId id="272"/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6" d="100"/>
          <a:sy n="46" d="100"/>
        </p:scale>
        <p:origin x="30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20071"/>
            <a:ext cx="12228421" cy="16296142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5699636"/>
            <a:ext cx="7768959" cy="3902345"/>
          </a:xfrm>
        </p:spPr>
        <p:txBody>
          <a:bodyPr anchor="b">
            <a:noAutofit/>
          </a:bodyPr>
          <a:lstStyle>
            <a:lvl1pPr algn="r">
              <a:defRPr sz="72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9601978"/>
            <a:ext cx="7768959" cy="2600057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C167-4769-4F41-845A-99457EC5DDEC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F625C-ADFA-4422-808A-6FD7221B1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907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444978"/>
            <a:ext cx="8463619" cy="8067793"/>
          </a:xfrm>
        </p:spPr>
        <p:txBody>
          <a:bodyPr anchor="ctr">
            <a:normAutofit/>
          </a:bodyPr>
          <a:lstStyle>
            <a:lvl1pPr algn="l">
              <a:defRPr sz="5867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10596504"/>
            <a:ext cx="8463619" cy="3723762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C167-4769-4F41-845A-99457EC5DDEC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F625C-ADFA-4422-808A-6FD7221B1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924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1444978"/>
            <a:ext cx="8096243" cy="7164681"/>
          </a:xfrm>
        </p:spPr>
        <p:txBody>
          <a:bodyPr anchor="ctr">
            <a:normAutofit/>
          </a:bodyPr>
          <a:lstStyle>
            <a:lvl1pPr algn="l">
              <a:defRPr sz="5867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8609659"/>
            <a:ext cx="7226405" cy="903111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10596504"/>
            <a:ext cx="8463620" cy="3723762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C167-4769-4F41-845A-99457EC5DDEC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F625C-ADFA-4422-808A-6FD7221B11C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43615" y="1873488"/>
            <a:ext cx="609759" cy="1386136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/>
            <a:r>
              <a:rPr lang="en-US" sz="1066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6842207"/>
            <a:ext cx="609759" cy="1386136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/>
            <a:r>
              <a:rPr lang="en-US" sz="1066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4495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4579527"/>
            <a:ext cx="8463620" cy="6152201"/>
          </a:xfrm>
        </p:spPr>
        <p:txBody>
          <a:bodyPr anchor="b">
            <a:normAutofit/>
          </a:bodyPr>
          <a:lstStyle>
            <a:lvl1pPr algn="l">
              <a:defRPr sz="5867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10731729"/>
            <a:ext cx="8463620" cy="3588537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C167-4769-4F41-845A-99457EC5DDEC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F625C-ADFA-4422-808A-6FD7221B1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591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1444978"/>
            <a:ext cx="8096243" cy="7164681"/>
          </a:xfrm>
        </p:spPr>
        <p:txBody>
          <a:bodyPr anchor="ctr">
            <a:normAutofit/>
          </a:bodyPr>
          <a:lstStyle>
            <a:lvl1pPr algn="l">
              <a:defRPr sz="5867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9512770"/>
            <a:ext cx="8463621" cy="121895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10731729"/>
            <a:ext cx="8463620" cy="3588537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C167-4769-4F41-845A-99457EC5DDEC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F625C-ADFA-4422-808A-6FD7221B11C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43615" y="1873488"/>
            <a:ext cx="609759" cy="1386136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/>
            <a:r>
              <a:rPr lang="en-US" sz="1066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6842207"/>
            <a:ext cx="609759" cy="1386136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/>
            <a:r>
              <a:rPr lang="en-US" sz="1066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36629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1444978"/>
            <a:ext cx="8455287" cy="7164681"/>
          </a:xfrm>
        </p:spPr>
        <p:txBody>
          <a:bodyPr anchor="ctr">
            <a:normAutofit/>
          </a:bodyPr>
          <a:lstStyle>
            <a:lvl1pPr algn="l">
              <a:defRPr sz="5867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9512770"/>
            <a:ext cx="8463621" cy="121895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10731729"/>
            <a:ext cx="8463620" cy="3588537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C167-4769-4F41-845A-99457EC5DDEC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F625C-ADFA-4422-808A-6FD7221B1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565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C167-4769-4F41-845A-99457EC5DDEC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F625C-ADFA-4422-808A-6FD7221B1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5814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1444979"/>
            <a:ext cx="1305083" cy="1244788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1444979"/>
            <a:ext cx="6926701" cy="1244788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C167-4769-4F41-845A-99457EC5DDEC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F625C-ADFA-4422-808A-6FD7221B1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667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C167-4769-4F41-845A-99457EC5DDEC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F625C-ADFA-4422-808A-6FD7221B1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206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6402059"/>
            <a:ext cx="8463620" cy="4329673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10731728"/>
            <a:ext cx="8463620" cy="2039467"/>
          </a:xfrm>
        </p:spPr>
        <p:txBody>
          <a:bodyPr anchor="t"/>
          <a:lstStyle>
            <a:lvl1pPr marL="0" indent="0" algn="l">
              <a:buNone/>
              <a:defRPr sz="26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C167-4769-4F41-845A-99457EC5DDEC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F625C-ADFA-4422-808A-6FD7221B1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233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444978"/>
            <a:ext cx="8463619" cy="313078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5121396"/>
            <a:ext cx="4117479" cy="919886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5121400"/>
            <a:ext cx="4117480" cy="919886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C167-4769-4F41-845A-99457EC5DDEC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F625C-ADFA-4422-808A-6FD7221B1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597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444978"/>
            <a:ext cx="8463617" cy="313078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5122330"/>
            <a:ext cx="4120896" cy="1365954"/>
          </a:xfrm>
        </p:spPr>
        <p:txBody>
          <a:bodyPr anchor="b">
            <a:noAutofit/>
          </a:bodyPr>
          <a:lstStyle>
            <a:lvl1pPr marL="0" indent="0">
              <a:buNone/>
              <a:defRPr sz="3200" b="0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6488288"/>
            <a:ext cx="4120896" cy="783198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5122330"/>
            <a:ext cx="4120896" cy="1365954"/>
          </a:xfrm>
        </p:spPr>
        <p:txBody>
          <a:bodyPr anchor="b">
            <a:noAutofit/>
          </a:bodyPr>
          <a:lstStyle>
            <a:lvl1pPr marL="0" indent="0">
              <a:buNone/>
              <a:defRPr sz="3200" b="0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6488288"/>
            <a:ext cx="4120896" cy="783198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C167-4769-4F41-845A-99457EC5DDEC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F625C-ADFA-4422-808A-6FD7221B1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563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44978"/>
            <a:ext cx="8463619" cy="313078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C167-4769-4F41-845A-99457EC5DDEC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F625C-ADFA-4422-808A-6FD7221B1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02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C167-4769-4F41-845A-99457EC5DDEC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F625C-ADFA-4422-808A-6FD7221B1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056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3552246"/>
            <a:ext cx="3720243" cy="3030438"/>
          </a:xfrm>
        </p:spPr>
        <p:txBody>
          <a:bodyPr anchor="b">
            <a:normAutofit/>
          </a:bodyPr>
          <a:lstStyle>
            <a:lvl1pPr>
              <a:defRPr sz="266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1220564"/>
            <a:ext cx="4514716" cy="13099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6582683"/>
            <a:ext cx="3720243" cy="6126101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C167-4769-4F41-845A-99457EC5DDEC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F625C-ADFA-4422-808A-6FD7221B1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406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1379200"/>
            <a:ext cx="8463619" cy="1343379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1444978"/>
            <a:ext cx="8463619" cy="9115776"/>
          </a:xfrm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12722579"/>
            <a:ext cx="8463619" cy="159768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C167-4769-4F41-845A-99457EC5DDEC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F625C-ADFA-4422-808A-6FD7221B1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667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20071"/>
            <a:ext cx="12228423" cy="16296142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1444978"/>
            <a:ext cx="8463617" cy="31307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5121400"/>
            <a:ext cx="8463619" cy="9198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14320269"/>
            <a:ext cx="912176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0C167-4769-4F41-845A-99457EC5DDEC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14320269"/>
            <a:ext cx="6163964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14320269"/>
            <a:ext cx="683517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0BF625C-ADFA-4422-808A-6FD7221B1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450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txStyles>
    <p:titleStyle>
      <a:lvl1pPr algn="l" defTabSz="609585" rtl="0" eaLnBrk="1" latinLnBrk="0" hangingPunct="1">
        <a:spcBef>
          <a:spcPct val="0"/>
        </a:spcBef>
        <a:buNone/>
        <a:defRPr sz="48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indbook.com/books_picts/sun_rain.gif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B7C756-C608-424C-B347-40D3676B45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2958" y="2249056"/>
            <a:ext cx="9898295" cy="7319416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Электронный каталог презентаций музыкально-дидактических игр</a:t>
            </a:r>
            <a:br>
              <a:rPr lang="ru-RU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Музыкально-дидактические игры рекомендованы 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Педагогическим советом к использованию в образовательном процессе ДОУ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7888CF3-FEAE-4C7D-94D3-7EC8423D1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1955" y="968051"/>
            <a:ext cx="8608089" cy="100297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Муниципальное бюджетное дошкольное образовательное учреждение «Детский сад № 2 г. Челябинска»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3160AFB-FE5F-4AF9-8186-4687E9C1CEAF}"/>
              </a:ext>
            </a:extLst>
          </p:cNvPr>
          <p:cNvSpPr/>
          <p:nvPr/>
        </p:nvSpPr>
        <p:spPr>
          <a:xfrm>
            <a:off x="614360" y="12342532"/>
            <a:ext cx="3107749" cy="2883294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0B622B68-2A15-4274-904C-333F99BA4A75}"/>
              </a:ext>
            </a:extLst>
          </p:cNvPr>
          <p:cNvSpPr txBox="1">
            <a:spLocks/>
          </p:cNvSpPr>
          <p:nvPr/>
        </p:nvSpPr>
        <p:spPr>
          <a:xfrm>
            <a:off x="4544899" y="14581923"/>
            <a:ext cx="3897068" cy="64390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2022 год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373AD19-3308-4311-AD4D-B2AFEE758C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173" y="9804865"/>
            <a:ext cx="5088520" cy="454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256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7CD-224C-4F45-BD0B-F5632576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182" y="714606"/>
            <a:ext cx="9224819" cy="28650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Музыкально-дидактическая игра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«Музыкальный магазин»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(для детей старшего дошкольного возраста)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6BE290-6E63-4615-AA69-4CD36DA27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913" y="4452457"/>
            <a:ext cx="8463618" cy="911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Задачи: </a:t>
            </a:r>
          </a:p>
          <a:p>
            <a:pPr algn="just">
              <a:buFontTx/>
              <a:buChar char="-"/>
            </a:pPr>
            <a:r>
              <a:rPr lang="ru-RU" sz="2800" dirty="0"/>
              <a:t>развивать чувство ритма; </a:t>
            </a:r>
          </a:p>
          <a:p>
            <a:pPr algn="just">
              <a:buFontTx/>
              <a:buChar char="-"/>
            </a:pPr>
            <a:r>
              <a:rPr lang="ru-RU" sz="2800" dirty="0"/>
              <a:t>развивать творческие способности, </a:t>
            </a:r>
          </a:p>
          <a:p>
            <a:pPr algn="just">
              <a:buFontTx/>
              <a:buChar char="-"/>
            </a:pPr>
            <a:r>
              <a:rPr lang="ru-RU" sz="2800" dirty="0"/>
              <a:t>закрепить названия инструментов.</a:t>
            </a:r>
          </a:p>
          <a:p>
            <a:pPr algn="just">
              <a:buFontTx/>
              <a:buChar char="-"/>
            </a:pPr>
            <a:endParaRPr lang="ru-RU" sz="2800" dirty="0"/>
          </a:p>
          <a:p>
            <a:pPr marL="0" indent="0" algn="just">
              <a:buNone/>
            </a:pPr>
            <a:r>
              <a:rPr lang="ru-RU" sz="2800" b="1" dirty="0"/>
              <a:t>Игровой материал: </a:t>
            </a:r>
            <a:r>
              <a:rPr lang="ru-RU" sz="2800" dirty="0"/>
              <a:t>музыкальные инструменты (деревянные ложки, бубен, треугольник, металлофон, музыкальный молоточек), карточки с изображением ритмического рисунка 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F49D397-658F-405A-B872-7F5FC2A95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919" y="13047663"/>
            <a:ext cx="2668587" cy="2668587"/>
          </a:xfr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D97A250-2720-4F30-BAB5-391931F44A0A}"/>
              </a:ext>
            </a:extLst>
          </p:cNvPr>
          <p:cNvSpPr txBox="1">
            <a:spLocks/>
          </p:cNvSpPr>
          <p:nvPr/>
        </p:nvSpPr>
        <p:spPr>
          <a:xfrm>
            <a:off x="4212095" y="14806548"/>
            <a:ext cx="7051336" cy="8589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Автор: воспитатель Зинченко Л.В.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9E3BC8-8564-4186-883E-988E1AD0BF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7203" b="18559"/>
          <a:stretch/>
        </p:blipFill>
        <p:spPr>
          <a:xfrm>
            <a:off x="4509903" y="9534846"/>
            <a:ext cx="4785329" cy="484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475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7CD-224C-4F45-BD0B-F5632576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182" y="714606"/>
            <a:ext cx="9224819" cy="28650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Музыкально-дидактическая игра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«Музыкальные загадки»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(для детей старшего дошкольного возраста)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6BE290-6E63-4615-AA69-4CD36DA27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913" y="4452457"/>
            <a:ext cx="8463618" cy="911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Задачи: </a:t>
            </a:r>
          </a:p>
          <a:p>
            <a:pPr algn="just">
              <a:buFontTx/>
              <a:buChar char="-"/>
            </a:pPr>
            <a:r>
              <a:rPr lang="ru-RU" sz="2800" dirty="0"/>
              <a:t>развивать тембровый слух; </a:t>
            </a:r>
          </a:p>
          <a:p>
            <a:pPr algn="just">
              <a:buFontTx/>
              <a:buChar char="-"/>
            </a:pPr>
            <a:r>
              <a:rPr lang="ru-RU" sz="2800" dirty="0"/>
              <a:t>развивать активную речи, пополнить активный словарь; </a:t>
            </a:r>
          </a:p>
          <a:p>
            <a:pPr algn="just">
              <a:buFontTx/>
              <a:buChar char="-"/>
            </a:pPr>
            <a:r>
              <a:rPr lang="ru-RU" sz="2800" dirty="0"/>
              <a:t>закрепить знания о музыкальных инструментах.</a:t>
            </a:r>
          </a:p>
          <a:p>
            <a:pPr algn="just">
              <a:buFontTx/>
              <a:buChar char="-"/>
            </a:pPr>
            <a:endParaRPr lang="ru-RU" sz="2800" dirty="0"/>
          </a:p>
          <a:p>
            <a:pPr marL="0" indent="0" algn="just">
              <a:buNone/>
            </a:pPr>
            <a:r>
              <a:rPr lang="ru-RU" sz="2800" b="1" dirty="0"/>
              <a:t>Игровой материал: </a:t>
            </a:r>
            <a:r>
              <a:rPr lang="ru-RU" sz="2800" dirty="0"/>
              <a:t>музыкальные инструменты (деревянные ложки, бубен, треугольник, металлофон, барабан), карточки с изображением ритмического рисунка, карточки с изображением музыкальных инструментов 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F49D397-658F-405A-B872-7F5FC2A95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919" y="13047663"/>
            <a:ext cx="2668587" cy="2668587"/>
          </a:xfr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D97A250-2720-4F30-BAB5-391931F44A0A}"/>
              </a:ext>
            </a:extLst>
          </p:cNvPr>
          <p:cNvSpPr txBox="1">
            <a:spLocks/>
          </p:cNvSpPr>
          <p:nvPr/>
        </p:nvSpPr>
        <p:spPr>
          <a:xfrm>
            <a:off x="4212095" y="14806548"/>
            <a:ext cx="7051336" cy="8589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Автор: воспитатель Демешко Н.В. </a:t>
            </a:r>
          </a:p>
        </p:txBody>
      </p:sp>
      <p:pic>
        <p:nvPicPr>
          <p:cNvPr id="6" name="Picture 5" descr="20220322_184617">
            <a:extLst>
              <a:ext uri="{FF2B5EF4-FFF2-40B4-BE49-F238E27FC236}">
                <a16:creationId xmlns:a16="http://schemas.microsoft.com/office/drawing/2014/main" id="{78F66E81-E5FD-4B20-9D4E-1BD9DE0C9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11238"/>
          <a:stretch>
            <a:fillRect/>
          </a:stretch>
        </p:blipFill>
        <p:spPr>
          <a:xfrm>
            <a:off x="5157718" y="10633604"/>
            <a:ext cx="3364778" cy="398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10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7CD-224C-4F45-BD0B-F5632576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182" y="714606"/>
            <a:ext cx="9224819" cy="28650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Музыкально-дидактическая игра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«Музыкальный магазин»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(для детей старшего дошкольного возраста)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6BE290-6E63-4615-AA69-4CD36DA27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913" y="4452457"/>
            <a:ext cx="8463618" cy="6645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Задачи: </a:t>
            </a:r>
          </a:p>
          <a:p>
            <a:pPr algn="just">
              <a:buFontTx/>
              <a:buChar char="-"/>
            </a:pPr>
            <a:r>
              <a:rPr lang="ru-RU" sz="2800" dirty="0"/>
              <a:t>упражнять детей в различении звучания детских музыкальных и  шумовых инструментов; </a:t>
            </a:r>
          </a:p>
          <a:p>
            <a:pPr algn="just">
              <a:buFontTx/>
              <a:buChar char="-"/>
            </a:pPr>
            <a:r>
              <a:rPr lang="ru-RU" sz="2800" dirty="0"/>
              <a:t>развивать тембровый и динамический слух</a:t>
            </a:r>
          </a:p>
          <a:p>
            <a:pPr algn="just">
              <a:buFontTx/>
              <a:buChar char="-"/>
            </a:pPr>
            <a:endParaRPr lang="ru-RU" sz="2800" dirty="0"/>
          </a:p>
          <a:p>
            <a:pPr marL="0" indent="0" algn="just">
              <a:buNone/>
            </a:pPr>
            <a:r>
              <a:rPr lang="ru-RU" sz="2800" b="1" dirty="0"/>
              <a:t>Игровой материал: </a:t>
            </a:r>
            <a:r>
              <a:rPr lang="ru-RU" sz="2800" dirty="0"/>
              <a:t>музыкальные инструменты (деревянные ложки, бубен, колокольчик, маракасы, металлофон, трещотка, кастаньета), касса, карточки с изображением инструментов</a:t>
            </a:r>
          </a:p>
          <a:p>
            <a:pPr marL="0" indent="0" algn="just">
              <a:buNone/>
            </a:pPr>
            <a:endParaRPr lang="ru-RU" sz="2800" dirty="0"/>
          </a:p>
          <a:p>
            <a:pPr marL="0" indent="0" algn="just">
              <a:buNone/>
            </a:pPr>
            <a:endParaRPr lang="ru-RU" sz="2800" dirty="0"/>
          </a:p>
          <a:p>
            <a:pPr marL="0" indent="0" algn="just">
              <a:buNone/>
            </a:pPr>
            <a:endParaRPr lang="ru-RU" sz="2800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F49D397-658F-405A-B872-7F5FC2A95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919" y="13047663"/>
            <a:ext cx="2668587" cy="2668587"/>
          </a:xfr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D97A250-2720-4F30-BAB5-391931F44A0A}"/>
              </a:ext>
            </a:extLst>
          </p:cNvPr>
          <p:cNvSpPr txBox="1">
            <a:spLocks/>
          </p:cNvSpPr>
          <p:nvPr/>
        </p:nvSpPr>
        <p:spPr>
          <a:xfrm>
            <a:off x="4212095" y="14806548"/>
            <a:ext cx="7051336" cy="8589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Автор: воспитатель </a:t>
            </a:r>
            <a:r>
              <a:rPr lang="ru-RU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Гилязова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Ю.А.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80FF8F8-0694-4B4D-BD47-BB1EE9223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916" y="10458018"/>
            <a:ext cx="5843531" cy="3024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2894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7CD-224C-4F45-BD0B-F5632576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182" y="714606"/>
            <a:ext cx="9224819" cy="28650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Музыкально-дидактическая игра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«Найди лишний инструмент»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(для детей старшего дошкольного возраста)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6BE290-6E63-4615-AA69-4CD36DA27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913" y="4452457"/>
            <a:ext cx="8463618" cy="911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Задачи: </a:t>
            </a:r>
          </a:p>
          <a:p>
            <a:pPr algn="just">
              <a:buFontTx/>
              <a:buChar char="-"/>
            </a:pPr>
            <a:r>
              <a:rPr lang="ru-RU" sz="2800" dirty="0"/>
              <a:t>закрепить знания о музыкальных инструментах; </a:t>
            </a:r>
          </a:p>
          <a:p>
            <a:pPr algn="just">
              <a:buFontTx/>
              <a:buChar char="-"/>
            </a:pPr>
            <a:r>
              <a:rPr lang="ru-RU" sz="2800" dirty="0"/>
              <a:t>повторить классификацию музыкальных инструментов </a:t>
            </a:r>
          </a:p>
          <a:p>
            <a:pPr algn="just">
              <a:buFontTx/>
              <a:buChar char="-"/>
            </a:pPr>
            <a:endParaRPr lang="ru-RU" sz="2800" dirty="0"/>
          </a:p>
          <a:p>
            <a:pPr marL="0" indent="0" algn="just">
              <a:buNone/>
            </a:pPr>
            <a:r>
              <a:rPr lang="ru-RU" sz="2800" b="1" dirty="0"/>
              <a:t>Игровой материал: </a:t>
            </a:r>
            <a:r>
              <a:rPr lang="ru-RU" sz="2800" dirty="0"/>
              <a:t>карточки с изображением музыкальных инструментов 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F49D397-658F-405A-B872-7F5FC2A95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919" y="13047663"/>
            <a:ext cx="2668587" cy="2668587"/>
          </a:xfr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D97A250-2720-4F30-BAB5-391931F44A0A}"/>
              </a:ext>
            </a:extLst>
          </p:cNvPr>
          <p:cNvSpPr txBox="1">
            <a:spLocks/>
          </p:cNvSpPr>
          <p:nvPr/>
        </p:nvSpPr>
        <p:spPr>
          <a:xfrm>
            <a:off x="4212095" y="14806548"/>
            <a:ext cx="7051336" cy="8589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Автор: воспитатель Семченко Т.М. </a:t>
            </a:r>
          </a:p>
        </p:txBody>
      </p:sp>
      <p:pic>
        <p:nvPicPr>
          <p:cNvPr id="8" name="Объект 3" descr="C:\Users\User\Desktop\лэтбук\4 лишний\kartochka_3.jpg">
            <a:extLst>
              <a:ext uri="{FF2B5EF4-FFF2-40B4-BE49-F238E27FC236}">
                <a16:creationId xmlns:a16="http://schemas.microsoft.com/office/drawing/2014/main" id="{0CE7C295-27D7-4056-9DFD-80E85FA4971B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305" y="9422147"/>
            <a:ext cx="4460426" cy="36255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256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7CD-224C-4F45-BD0B-F5632576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182" y="714606"/>
            <a:ext cx="9224819" cy="28650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Музыкально-дидактическая игра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«Поэтическое музицирование. Стихотворение «Ночь»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(для детей старшего дошкольного возраста)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6BE290-6E63-4615-AA69-4CD36DA27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2182" y="4245698"/>
            <a:ext cx="8463618" cy="60542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Задачи: </a:t>
            </a:r>
          </a:p>
          <a:p>
            <a:pPr algn="just">
              <a:buFontTx/>
              <a:buChar char="-"/>
            </a:pPr>
            <a:r>
              <a:rPr lang="ru-RU" dirty="0"/>
              <a:t>совершенствовать навыки, приобретенные в работе с речевыми упражнениями (чувство ритма, владение темпом, динамикой); </a:t>
            </a:r>
          </a:p>
          <a:p>
            <a:pPr algn="just">
              <a:buFontTx/>
              <a:buChar char="-"/>
            </a:pPr>
            <a:r>
              <a:rPr lang="ru-RU" dirty="0"/>
              <a:t>учить различать звучание инструментов по тембрам;</a:t>
            </a:r>
          </a:p>
          <a:p>
            <a:pPr algn="just">
              <a:buFontTx/>
              <a:buChar char="-"/>
            </a:pPr>
            <a:r>
              <a:rPr lang="ru-RU" dirty="0"/>
              <a:t>развивать у детей чувство ансамбля</a:t>
            </a:r>
          </a:p>
          <a:p>
            <a:pPr marL="0" indent="0" algn="just">
              <a:buNone/>
            </a:pPr>
            <a:endParaRPr lang="ru-RU" b="1" dirty="0"/>
          </a:p>
          <a:p>
            <a:pPr marL="0" indent="0" algn="just">
              <a:buNone/>
            </a:pPr>
            <a:r>
              <a:rPr lang="ru-RU" b="1" dirty="0"/>
              <a:t>Игровой материал: </a:t>
            </a:r>
            <a:r>
              <a:rPr lang="ru-RU" dirty="0"/>
              <a:t>музыкальные инструменты (кастаньеты, колокольчик, трещотка, свистулька)</a:t>
            </a:r>
          </a:p>
          <a:p>
            <a:pPr algn="just">
              <a:buFontTx/>
              <a:buChar char="-"/>
            </a:pPr>
            <a:endParaRPr lang="ru-RU" sz="2800" dirty="0"/>
          </a:p>
          <a:p>
            <a:pPr>
              <a:buFontTx/>
              <a:buChar char="-"/>
            </a:pPr>
            <a:endParaRPr lang="ru-RU" sz="2800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F49D397-658F-405A-B872-7F5FC2A95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919" y="13047663"/>
            <a:ext cx="2668587" cy="2668587"/>
          </a:xfr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D97A250-2720-4F30-BAB5-391931F44A0A}"/>
              </a:ext>
            </a:extLst>
          </p:cNvPr>
          <p:cNvSpPr txBox="1">
            <a:spLocks/>
          </p:cNvSpPr>
          <p:nvPr/>
        </p:nvSpPr>
        <p:spPr>
          <a:xfrm>
            <a:off x="4212095" y="14806548"/>
            <a:ext cx="7051336" cy="8589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Автор: воспитатель </a:t>
            </a:r>
            <a:r>
              <a:rPr lang="ru-RU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Горенкова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Т.Н. 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4AF8E69-3FE8-4735-8557-45851F052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248" y="9566097"/>
            <a:ext cx="5547552" cy="298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4195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7CD-224C-4F45-BD0B-F5632576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182" y="714606"/>
            <a:ext cx="9224819" cy="28650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Музыкально-дидактическая игра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«Наш народный оркестр»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(для детей старшего дошкольного возраста)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6BE290-6E63-4615-AA69-4CD36DA27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2182" y="4245698"/>
            <a:ext cx="8463618" cy="60542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Задачи: </a:t>
            </a:r>
          </a:p>
          <a:p>
            <a:pPr algn="just">
              <a:buFontTx/>
              <a:buChar char="-"/>
            </a:pPr>
            <a:r>
              <a:rPr lang="ru-RU" dirty="0"/>
              <a:t>Знакомить с народными музыкальными инструментами и игрой на них;</a:t>
            </a:r>
          </a:p>
          <a:p>
            <a:pPr algn="just">
              <a:buFontTx/>
              <a:buChar char="-"/>
            </a:pPr>
            <a:r>
              <a:rPr lang="ru-RU" dirty="0"/>
              <a:t>Развивать творческие способности;</a:t>
            </a:r>
          </a:p>
          <a:p>
            <a:pPr algn="just">
              <a:buFontTx/>
              <a:buChar char="-"/>
            </a:pPr>
            <a:r>
              <a:rPr lang="ru-RU" dirty="0"/>
              <a:t>Развивать ритмическое чувство, динамических слух, моторику рук через игру на детских музыкальных инструментах</a:t>
            </a:r>
          </a:p>
          <a:p>
            <a:pPr marL="0" indent="0" algn="just">
              <a:buNone/>
            </a:pPr>
            <a:endParaRPr lang="ru-RU" b="1" dirty="0"/>
          </a:p>
          <a:p>
            <a:pPr marL="0" indent="0" algn="just">
              <a:buNone/>
            </a:pPr>
            <a:r>
              <a:rPr lang="ru-RU" b="1" dirty="0"/>
              <a:t>Игровой материал: </a:t>
            </a:r>
            <a:r>
              <a:rPr lang="ru-RU" dirty="0"/>
              <a:t>разноцветная коробка, в которой находятся музыкальные инструменты (ложки, трещотка, дудочки, треугольники, бубенцы), карточки с изображением музыкальных инструментов, карточка с изображением дирижера</a:t>
            </a:r>
          </a:p>
          <a:p>
            <a:pPr algn="just">
              <a:buFontTx/>
              <a:buChar char="-"/>
            </a:pPr>
            <a:endParaRPr lang="ru-RU" sz="2800" dirty="0"/>
          </a:p>
          <a:p>
            <a:pPr>
              <a:buFontTx/>
              <a:buChar char="-"/>
            </a:pPr>
            <a:endParaRPr lang="ru-RU" sz="2800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F49D397-658F-405A-B872-7F5FC2A95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919" y="13047663"/>
            <a:ext cx="2668587" cy="2668587"/>
          </a:xfr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D97A250-2720-4F30-BAB5-391931F44A0A}"/>
              </a:ext>
            </a:extLst>
          </p:cNvPr>
          <p:cNvSpPr txBox="1">
            <a:spLocks/>
          </p:cNvSpPr>
          <p:nvPr/>
        </p:nvSpPr>
        <p:spPr>
          <a:xfrm>
            <a:off x="4212095" y="14806548"/>
            <a:ext cx="7051336" cy="8589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Автор: воспитатель Муравьева О.В.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225FD06-FE2A-4374-ADB0-519CCA9B5E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505" y="10423926"/>
            <a:ext cx="4943613" cy="370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028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7CD-224C-4F45-BD0B-F5632576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182" y="714606"/>
            <a:ext cx="9224819" cy="28650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Музыкально-дидактическая игра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«Наш народный оркестр»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(для детей старшего дошкольного возраста)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6BE290-6E63-4615-AA69-4CD36DA27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2182" y="4245698"/>
            <a:ext cx="8463618" cy="60542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Задачи: </a:t>
            </a:r>
          </a:p>
          <a:p>
            <a:pPr algn="just">
              <a:buFontTx/>
              <a:buChar char="-"/>
            </a:pPr>
            <a:r>
              <a:rPr lang="ru-RU" dirty="0"/>
              <a:t>закрепить знания об инструментах (название, звучание, принадлежность к тому или иному виду оркестра);</a:t>
            </a:r>
          </a:p>
          <a:p>
            <a:pPr algn="just">
              <a:buFontTx/>
              <a:buChar char="-"/>
            </a:pPr>
            <a:r>
              <a:rPr lang="ru-RU" dirty="0"/>
              <a:t>учить детей воспринимать и узнавать звучание различных оркестров: народного, симфонического, духового</a:t>
            </a:r>
          </a:p>
          <a:p>
            <a:pPr marL="0" indent="0" algn="just">
              <a:buNone/>
            </a:pPr>
            <a:endParaRPr lang="ru-RU" b="1" dirty="0"/>
          </a:p>
          <a:p>
            <a:pPr marL="0" indent="0" algn="just">
              <a:buNone/>
            </a:pPr>
            <a:r>
              <a:rPr lang="ru-RU" b="1" dirty="0"/>
              <a:t>Игровой материал: </a:t>
            </a:r>
            <a:r>
              <a:rPr lang="ru-RU" dirty="0"/>
              <a:t>карточки с изображением музыкальных инструментов, </a:t>
            </a:r>
            <a:r>
              <a:rPr lang="ru-RU" dirty="0" err="1"/>
              <a:t>аудиоряд</a:t>
            </a:r>
            <a:r>
              <a:rPr lang="ru-RU" dirty="0"/>
              <a:t> произведений</a:t>
            </a:r>
          </a:p>
          <a:p>
            <a:pPr algn="just">
              <a:buFontTx/>
              <a:buChar char="-"/>
            </a:pPr>
            <a:endParaRPr lang="ru-RU" sz="2800" dirty="0"/>
          </a:p>
          <a:p>
            <a:pPr>
              <a:buFontTx/>
              <a:buChar char="-"/>
            </a:pPr>
            <a:endParaRPr lang="ru-RU" sz="2800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F49D397-658F-405A-B872-7F5FC2A95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919" y="13047663"/>
            <a:ext cx="2668587" cy="2668587"/>
          </a:xfr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D97A250-2720-4F30-BAB5-391931F44A0A}"/>
              </a:ext>
            </a:extLst>
          </p:cNvPr>
          <p:cNvSpPr txBox="1">
            <a:spLocks/>
          </p:cNvSpPr>
          <p:nvPr/>
        </p:nvSpPr>
        <p:spPr>
          <a:xfrm>
            <a:off x="4212095" y="14806548"/>
            <a:ext cx="7051336" cy="8589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Автор: воспитатель Савельева И.В.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C23B8E7-F1CC-46AE-89AA-FD8189A9AEAC}"/>
              </a:ext>
            </a:extLst>
          </p:cNvPr>
          <p:cNvSpPr/>
          <p:nvPr/>
        </p:nvSpPr>
        <p:spPr>
          <a:xfrm>
            <a:off x="4212095" y="10503435"/>
            <a:ext cx="4661741" cy="3191783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252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7CD-224C-4F45-BD0B-F5632576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182" y="714606"/>
            <a:ext cx="9224819" cy="28650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Музыкально-дидактическая игра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«Кастаньета»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(для детей старшего дошкольного возраста)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6BE290-6E63-4615-AA69-4CD36DA27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2182" y="4245698"/>
            <a:ext cx="8463618" cy="4503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Задачи: </a:t>
            </a:r>
          </a:p>
          <a:p>
            <a:pPr algn="just">
              <a:buFontTx/>
              <a:buChar char="-"/>
            </a:pPr>
            <a:r>
              <a:rPr lang="ru-RU" dirty="0"/>
              <a:t>развивать </a:t>
            </a:r>
            <a:r>
              <a:rPr lang="ru-RU" dirty="0" err="1"/>
              <a:t>тембро</a:t>
            </a:r>
            <a:r>
              <a:rPr lang="ru-RU" dirty="0"/>
              <a:t>-ритмический слух, чувство ритма;</a:t>
            </a:r>
          </a:p>
          <a:p>
            <a:pPr algn="just">
              <a:buFontTx/>
              <a:buChar char="-"/>
            </a:pPr>
            <a:r>
              <a:rPr lang="ru-RU" dirty="0"/>
              <a:t>Учить передавать ритмический рисунок звучащими жестами, шумовыми инструментами;</a:t>
            </a:r>
          </a:p>
          <a:p>
            <a:pPr algn="just">
              <a:buFontTx/>
              <a:buChar char="-"/>
            </a:pPr>
            <a:r>
              <a:rPr lang="ru-RU" dirty="0"/>
              <a:t>формировать желание играть в оркестре, прислушиваясь друг к другу, аккомпанементу</a:t>
            </a:r>
          </a:p>
          <a:p>
            <a:pPr marL="0" indent="0" algn="just">
              <a:buNone/>
            </a:pPr>
            <a:endParaRPr lang="ru-RU" b="1" dirty="0"/>
          </a:p>
          <a:p>
            <a:pPr marL="0" indent="0" algn="just">
              <a:buNone/>
            </a:pPr>
            <a:r>
              <a:rPr lang="ru-RU" b="1" dirty="0"/>
              <a:t>Игровой материал: </a:t>
            </a:r>
            <a:r>
              <a:rPr lang="ru-RU" dirty="0"/>
              <a:t>кастаньеты</a:t>
            </a:r>
          </a:p>
          <a:p>
            <a:pPr algn="just">
              <a:buFontTx/>
              <a:buChar char="-"/>
            </a:pPr>
            <a:endParaRPr lang="ru-RU" sz="2800" dirty="0"/>
          </a:p>
          <a:p>
            <a:pPr>
              <a:buFontTx/>
              <a:buChar char="-"/>
            </a:pPr>
            <a:endParaRPr lang="ru-RU" sz="2800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F49D397-658F-405A-B872-7F5FC2A95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919" y="13047663"/>
            <a:ext cx="2668587" cy="2668587"/>
          </a:xfr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D97A250-2720-4F30-BAB5-391931F44A0A}"/>
              </a:ext>
            </a:extLst>
          </p:cNvPr>
          <p:cNvSpPr txBox="1">
            <a:spLocks/>
          </p:cNvSpPr>
          <p:nvPr/>
        </p:nvSpPr>
        <p:spPr>
          <a:xfrm>
            <a:off x="4212095" y="14806548"/>
            <a:ext cx="7051336" cy="8589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Автор: воспитатель Белова Н.М.</a:t>
            </a:r>
          </a:p>
        </p:txBody>
      </p:sp>
      <p:pic>
        <p:nvPicPr>
          <p:cNvPr id="10" name="Рисунок 9" descr="C:\Users\User\AppData\Local\Temp\Rar$DIa7592.14449\IMG20220322092952.jpg">
            <a:extLst>
              <a:ext uri="{FF2B5EF4-FFF2-40B4-BE49-F238E27FC236}">
                <a16:creationId xmlns:a16="http://schemas.microsoft.com/office/drawing/2014/main" id="{C4DE6F49-2DA0-4DDA-85DB-D9E6A1A51932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2095" y="9835760"/>
            <a:ext cx="5225112" cy="3506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7528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7CD-224C-4F45-BD0B-F5632576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182" y="714606"/>
            <a:ext cx="9224819" cy="28650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Музыкально-дидактическая игра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«Весёлый дождик»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(для детей раннего возраста)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6BE290-6E63-4615-AA69-4CD36DA27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913" y="4452457"/>
            <a:ext cx="8463618" cy="911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Задачи: </a:t>
            </a:r>
          </a:p>
          <a:p>
            <a:pPr algn="just">
              <a:buFontTx/>
              <a:buChar char="-"/>
            </a:pPr>
            <a:r>
              <a:rPr lang="ru-RU" sz="2800" dirty="0"/>
              <a:t>развивать у детей музыкальный слух, память, внимание, мышление, воображение, речь;</a:t>
            </a:r>
          </a:p>
          <a:p>
            <a:pPr algn="just">
              <a:buFontTx/>
              <a:buChar char="-"/>
            </a:pPr>
            <a:r>
              <a:rPr lang="ru-RU" sz="2800" dirty="0"/>
              <a:t>развивать ритмический слух, темп; </a:t>
            </a:r>
          </a:p>
          <a:p>
            <a:pPr algn="just">
              <a:buFontTx/>
              <a:buChar char="-"/>
            </a:pPr>
            <a:r>
              <a:rPr lang="ru-RU" sz="2800" dirty="0"/>
              <a:t>развивать умение импровизировать на музыкальных инструментах, </a:t>
            </a:r>
          </a:p>
          <a:p>
            <a:pPr algn="just">
              <a:buFontTx/>
              <a:buChar char="-"/>
            </a:pPr>
            <a:r>
              <a:rPr lang="ru-RU" sz="2800" dirty="0"/>
              <a:t>способствовать развитию у детей эмоциональной отзывчивости на музыку.</a:t>
            </a:r>
          </a:p>
          <a:p>
            <a:pPr algn="just">
              <a:buFontTx/>
              <a:buChar char="-"/>
            </a:pPr>
            <a:endParaRPr lang="ru-RU" sz="2800" dirty="0"/>
          </a:p>
          <a:p>
            <a:pPr marL="0" indent="0" algn="just">
              <a:buNone/>
            </a:pPr>
            <a:r>
              <a:rPr lang="ru-RU" sz="2800" b="1" dirty="0"/>
              <a:t>Игровой материал: </a:t>
            </a:r>
            <a:r>
              <a:rPr lang="ru-RU" sz="2800" dirty="0"/>
              <a:t>металлофон, </a:t>
            </a:r>
            <a:r>
              <a:rPr lang="ru-RU" sz="2800" dirty="0" err="1"/>
              <a:t>коврограф</a:t>
            </a:r>
            <a:r>
              <a:rPr lang="ru-RU" sz="2800" dirty="0"/>
              <a:t>, макеты тучек с изображением эмоций, макеты дождевых капель, музыкальный ряд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F49D397-658F-405A-B872-7F5FC2A95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919" y="13047663"/>
            <a:ext cx="2668587" cy="2668587"/>
          </a:xfr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D97A250-2720-4F30-BAB5-391931F44A0A}"/>
              </a:ext>
            </a:extLst>
          </p:cNvPr>
          <p:cNvSpPr txBox="1">
            <a:spLocks/>
          </p:cNvSpPr>
          <p:nvPr/>
        </p:nvSpPr>
        <p:spPr>
          <a:xfrm>
            <a:off x="4212095" y="14806548"/>
            <a:ext cx="7051336" cy="8589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Автор: воспитатель Салимова Л.А. </a:t>
            </a:r>
          </a:p>
        </p:txBody>
      </p:sp>
      <p:pic>
        <p:nvPicPr>
          <p:cNvPr id="6" name="Picture 2" descr="Картинка 95 из 967">
            <a:hlinkClick r:id="rId3"/>
            <a:extLst>
              <a:ext uri="{FF2B5EF4-FFF2-40B4-BE49-F238E27FC236}">
                <a16:creationId xmlns:a16="http://schemas.microsoft.com/office/drawing/2014/main" id="{330EB10A-9769-4135-81A3-6BB441779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747" y="10659527"/>
            <a:ext cx="2727325" cy="352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95F8FC06-8F96-4DA0-93AB-C809A7617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154" y="12126375"/>
            <a:ext cx="1979612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8210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7CD-224C-4F45-BD0B-F5632576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182" y="714606"/>
            <a:ext cx="9224819" cy="28650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Музыкально-дидактическая игра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«Угадай инструмент»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(для детей раннего возраста)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6BE290-6E63-4615-AA69-4CD36DA27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913" y="4452457"/>
            <a:ext cx="8463618" cy="911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Задачи: </a:t>
            </a:r>
          </a:p>
          <a:p>
            <a:pPr algn="just">
              <a:buFontTx/>
              <a:buChar char="-"/>
            </a:pPr>
            <a:r>
              <a:rPr lang="ru-RU" sz="2800" dirty="0"/>
              <a:t>формировать умение к игровым действиям;</a:t>
            </a:r>
          </a:p>
          <a:p>
            <a:pPr algn="just">
              <a:buFontTx/>
              <a:buChar char="-"/>
            </a:pPr>
            <a:r>
              <a:rPr lang="ru-RU" sz="2800" dirty="0"/>
              <a:t>развивать слуховое внимание; </a:t>
            </a:r>
          </a:p>
          <a:p>
            <a:pPr algn="just">
              <a:buFontTx/>
              <a:buChar char="-"/>
            </a:pPr>
            <a:r>
              <a:rPr lang="ru-RU" sz="2800" dirty="0"/>
              <a:t>активизировать и обогащать словарный запас, </a:t>
            </a:r>
          </a:p>
          <a:p>
            <a:pPr algn="just">
              <a:buFontTx/>
              <a:buChar char="-"/>
            </a:pPr>
            <a:r>
              <a:rPr lang="ru-RU" sz="2800" dirty="0"/>
              <a:t>воспитывать интерес к музыке;</a:t>
            </a:r>
          </a:p>
          <a:p>
            <a:pPr algn="just">
              <a:buFontTx/>
              <a:buChar char="-"/>
            </a:pPr>
            <a:r>
              <a:rPr lang="ru-RU" sz="2800" dirty="0"/>
              <a:t>побуждать эмоционально откликаться на музыку.</a:t>
            </a:r>
          </a:p>
          <a:p>
            <a:pPr algn="just">
              <a:buFontTx/>
              <a:buChar char="-"/>
            </a:pPr>
            <a:endParaRPr lang="ru-RU" sz="2800" dirty="0"/>
          </a:p>
          <a:p>
            <a:pPr marL="0" indent="0" algn="just">
              <a:buNone/>
            </a:pPr>
            <a:r>
              <a:rPr lang="ru-RU" sz="2800" b="1" dirty="0"/>
              <a:t>Игровой материал: </a:t>
            </a:r>
            <a:r>
              <a:rPr lang="ru-RU" sz="2800" dirty="0"/>
              <a:t>музыкальные инструменты (колокольчик, барабан, погремушка, бубен), кукла, ширма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F49D397-658F-405A-B872-7F5FC2A95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919" y="13047663"/>
            <a:ext cx="2668587" cy="2668587"/>
          </a:xfr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D97A250-2720-4F30-BAB5-391931F44A0A}"/>
              </a:ext>
            </a:extLst>
          </p:cNvPr>
          <p:cNvSpPr txBox="1">
            <a:spLocks/>
          </p:cNvSpPr>
          <p:nvPr/>
        </p:nvSpPr>
        <p:spPr>
          <a:xfrm>
            <a:off x="4212095" y="14806548"/>
            <a:ext cx="7051336" cy="8589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Авторы: воспитатели Гарипова Н.В., </a:t>
            </a:r>
            <a:r>
              <a:rPr lang="ru-RU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Хамитова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Я.Ф. </a:t>
            </a:r>
          </a:p>
        </p:txBody>
      </p:sp>
      <p:pic>
        <p:nvPicPr>
          <p:cNvPr id="8" name="Рисунок 1">
            <a:extLst>
              <a:ext uri="{FF2B5EF4-FFF2-40B4-BE49-F238E27FC236}">
                <a16:creationId xmlns:a16="http://schemas.microsoft.com/office/drawing/2014/main" id="{CFA2C8E6-6766-4012-93B0-76FF34EB73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028" y="10536195"/>
            <a:ext cx="4678663" cy="3907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298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7CD-224C-4F45-BD0B-F5632576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182" y="714606"/>
            <a:ext cx="9224819" cy="28650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Музыкально-дидактическая игра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«Кто в домике живёт»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(для детей младшего дошкольного возраста)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6BE290-6E63-4615-AA69-4CD36DA27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913" y="4452457"/>
            <a:ext cx="8463618" cy="6645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Задачи: </a:t>
            </a:r>
          </a:p>
          <a:p>
            <a:pPr algn="just">
              <a:buFontTx/>
              <a:buChar char="-"/>
            </a:pPr>
            <a:r>
              <a:rPr lang="ru-RU" sz="2800" dirty="0"/>
              <a:t>развивать у детей музыкальный слух, память; </a:t>
            </a:r>
          </a:p>
          <a:p>
            <a:pPr algn="just">
              <a:buFontTx/>
              <a:buChar char="-"/>
            </a:pPr>
            <a:endParaRPr lang="ru-RU" sz="2800" dirty="0"/>
          </a:p>
          <a:p>
            <a:pPr marL="0" indent="0" algn="just">
              <a:buNone/>
            </a:pPr>
            <a:r>
              <a:rPr lang="ru-RU" sz="2800" b="1" dirty="0"/>
              <a:t>Игровой материал: </a:t>
            </a:r>
            <a:r>
              <a:rPr lang="ru-RU" sz="2800" dirty="0"/>
              <a:t>музыкальные инструменты (ксилофон, бубен, маракасы, барабан), маски медведя, лисицы, зайца, пчелы, ширма</a:t>
            </a:r>
          </a:p>
          <a:p>
            <a:pPr marL="0" indent="0" algn="just">
              <a:buNone/>
            </a:pPr>
            <a:endParaRPr lang="ru-RU" sz="2800" dirty="0"/>
          </a:p>
          <a:p>
            <a:pPr marL="0" indent="0" algn="just">
              <a:buNone/>
            </a:pPr>
            <a:endParaRPr lang="ru-RU" sz="2800" dirty="0"/>
          </a:p>
          <a:p>
            <a:pPr marL="0" indent="0" algn="just">
              <a:buNone/>
            </a:pPr>
            <a:endParaRPr lang="ru-RU" sz="2800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F49D397-658F-405A-B872-7F5FC2A95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919" y="13047663"/>
            <a:ext cx="2668587" cy="2668587"/>
          </a:xfr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D97A250-2720-4F30-BAB5-391931F44A0A}"/>
              </a:ext>
            </a:extLst>
          </p:cNvPr>
          <p:cNvSpPr txBox="1">
            <a:spLocks/>
          </p:cNvSpPr>
          <p:nvPr/>
        </p:nvSpPr>
        <p:spPr>
          <a:xfrm>
            <a:off x="4212095" y="14806548"/>
            <a:ext cx="7051336" cy="8589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Автор: воспитатель Кузнецова И.М. </a:t>
            </a:r>
          </a:p>
        </p:txBody>
      </p:sp>
      <p:pic>
        <p:nvPicPr>
          <p:cNvPr id="6" name="Содержимое 10" descr="цветки-зайчика-пасхи-моча-39435450.jpg">
            <a:extLst>
              <a:ext uri="{FF2B5EF4-FFF2-40B4-BE49-F238E27FC236}">
                <a16:creationId xmlns:a16="http://schemas.microsoft.com/office/drawing/2014/main" id="{D42A7DA2-6785-426F-8E27-61973ADA0BB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88235" y="8128000"/>
            <a:ext cx="6193296" cy="464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340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7CD-224C-4F45-BD0B-F5632576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182" y="714606"/>
            <a:ext cx="9224819" cy="28650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Музыкально-дидактическая игра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«Пчёлки на лугу»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(для детей среднего возраста)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6BE290-6E63-4615-AA69-4CD36DA27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913" y="4452457"/>
            <a:ext cx="8463618" cy="4733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Задачи: </a:t>
            </a:r>
          </a:p>
          <a:p>
            <a:pPr algn="just">
              <a:buFontTx/>
              <a:buChar char="-"/>
            </a:pPr>
            <a:r>
              <a:rPr lang="ru-RU" sz="2800" dirty="0"/>
              <a:t>продолжать развивать музыкальный слух</a:t>
            </a:r>
          </a:p>
          <a:p>
            <a:pPr algn="just">
              <a:buFontTx/>
              <a:buChar char="-"/>
            </a:pPr>
            <a:endParaRPr lang="ru-RU" sz="2800" dirty="0"/>
          </a:p>
          <a:p>
            <a:pPr marL="0" indent="0" algn="just">
              <a:buNone/>
            </a:pPr>
            <a:r>
              <a:rPr lang="ru-RU" sz="2800" b="1" dirty="0"/>
              <a:t>Игровой материал: </a:t>
            </a:r>
            <a:r>
              <a:rPr lang="ru-RU" sz="2800" dirty="0"/>
              <a:t>пчелки-</a:t>
            </a:r>
            <a:r>
              <a:rPr lang="ru-RU" sz="2800" dirty="0" err="1"/>
              <a:t>шумелки</a:t>
            </a:r>
            <a:r>
              <a:rPr lang="ru-RU" sz="2800" dirty="0"/>
              <a:t> (из контейнеров от «Киндер-сюрприз»), соты (цветной картон), картинки с изображением ритмических рисунков, </a:t>
            </a:r>
            <a:r>
              <a:rPr lang="ru-RU" sz="2800" dirty="0" err="1"/>
              <a:t>аудиоряд</a:t>
            </a:r>
            <a:endParaRPr lang="ru-RU" sz="2800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F49D397-658F-405A-B872-7F5FC2A95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919" y="13047663"/>
            <a:ext cx="2668587" cy="2668587"/>
          </a:xfr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D97A250-2720-4F30-BAB5-391931F44A0A}"/>
              </a:ext>
            </a:extLst>
          </p:cNvPr>
          <p:cNvSpPr txBox="1">
            <a:spLocks/>
          </p:cNvSpPr>
          <p:nvPr/>
        </p:nvSpPr>
        <p:spPr>
          <a:xfrm>
            <a:off x="4212095" y="14806548"/>
            <a:ext cx="7051336" cy="8589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Автор: воспитатель Осипова Н.Н.</a:t>
            </a:r>
          </a:p>
        </p:txBody>
      </p:sp>
      <p:pic>
        <p:nvPicPr>
          <p:cNvPr id="11" name="Объект 2">
            <a:extLst>
              <a:ext uri="{FF2B5EF4-FFF2-40B4-BE49-F238E27FC236}">
                <a16:creationId xmlns:a16="http://schemas.microsoft.com/office/drawing/2014/main" id="{E22315B6-3565-43E2-912B-A0C6D0BC43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783" y="10912006"/>
            <a:ext cx="3475616" cy="3469950"/>
          </a:xfrm>
          <a:prstGeom prst="rect">
            <a:avLst/>
          </a:prstGeom>
        </p:spPr>
      </p:pic>
      <p:pic>
        <p:nvPicPr>
          <p:cNvPr id="12" name="Объект 2">
            <a:extLst>
              <a:ext uri="{FF2B5EF4-FFF2-40B4-BE49-F238E27FC236}">
                <a16:creationId xmlns:a16="http://schemas.microsoft.com/office/drawing/2014/main" id="{48A5D2B3-01D6-45CC-B650-5E5EBE3682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383" y="8517992"/>
            <a:ext cx="3673425" cy="347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659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7CD-224C-4F45-BD0B-F5632576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182" y="714606"/>
            <a:ext cx="9224819" cy="28650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Музыкально-дидактическая игра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«Ритмический кубик»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(для детей среднего возраста)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6BE290-6E63-4615-AA69-4CD36DA27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913" y="4452457"/>
            <a:ext cx="8463618" cy="47331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b="1" dirty="0"/>
              <a:t>Задачи: </a:t>
            </a:r>
          </a:p>
          <a:p>
            <a:pPr algn="just">
              <a:buFontTx/>
              <a:buChar char="-"/>
            </a:pPr>
            <a:r>
              <a:rPr lang="ru-RU" sz="2800" dirty="0"/>
              <a:t>закреплять слуховые представления о равномерной пульсации звуков;</a:t>
            </a:r>
          </a:p>
          <a:p>
            <a:pPr algn="just">
              <a:buFontTx/>
              <a:buChar char="-"/>
            </a:pPr>
            <a:r>
              <a:rPr lang="ru-RU" sz="2800" dirty="0"/>
              <a:t>использовать «звучащие» жесты – хлопки, щелчки, притопы, музыкальные инструменты;</a:t>
            </a:r>
          </a:p>
          <a:p>
            <a:pPr algn="just">
              <a:buFontTx/>
              <a:buChar char="-"/>
            </a:pPr>
            <a:r>
              <a:rPr lang="ru-RU" sz="2800" dirty="0"/>
              <a:t>закреплять навыки прямого счета;</a:t>
            </a:r>
          </a:p>
          <a:p>
            <a:pPr algn="just">
              <a:buFontTx/>
              <a:buChar char="-"/>
            </a:pPr>
            <a:r>
              <a:rPr lang="ru-RU" sz="2800" dirty="0"/>
              <a:t>Вызывать положительные эмоции от игры</a:t>
            </a:r>
          </a:p>
          <a:p>
            <a:pPr algn="just">
              <a:buFontTx/>
              <a:buChar char="-"/>
            </a:pPr>
            <a:endParaRPr lang="ru-RU" sz="2800" dirty="0"/>
          </a:p>
          <a:p>
            <a:pPr marL="0" indent="0" algn="just">
              <a:buNone/>
            </a:pPr>
            <a:r>
              <a:rPr lang="ru-RU" sz="2800" b="1" dirty="0"/>
              <a:t>Игровой материал: </a:t>
            </a:r>
            <a:r>
              <a:rPr lang="ru-RU" sz="2800" dirty="0"/>
              <a:t>кубик на гранях с изображением разного количества предметов, ритмичная музыка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F49D397-658F-405A-B872-7F5FC2A95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919" y="13047663"/>
            <a:ext cx="2668587" cy="2668587"/>
          </a:xfr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D97A250-2720-4F30-BAB5-391931F44A0A}"/>
              </a:ext>
            </a:extLst>
          </p:cNvPr>
          <p:cNvSpPr txBox="1">
            <a:spLocks/>
          </p:cNvSpPr>
          <p:nvPr/>
        </p:nvSpPr>
        <p:spPr>
          <a:xfrm>
            <a:off x="4212095" y="14806548"/>
            <a:ext cx="7051336" cy="8589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Автор: воспитатель Шаповалова Э.Ю.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76C1CF-4BF7-42E4-9CB5-8529090D4A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0451" y="9178998"/>
            <a:ext cx="5017294" cy="501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653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7CD-224C-4F45-BD0B-F5632576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182" y="714606"/>
            <a:ext cx="9224819" cy="28650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Музыкально-дидактическая игра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«Как звучат времена года»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(для детей старшего дошкольного возраста)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6BE290-6E63-4615-AA69-4CD36DA27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2182" y="3579621"/>
            <a:ext cx="8463618" cy="80374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Задачи: </a:t>
            </a:r>
          </a:p>
          <a:p>
            <a:pPr algn="just">
              <a:buFontTx/>
              <a:buChar char="-"/>
            </a:pPr>
            <a:r>
              <a:rPr lang="ru-RU" dirty="0"/>
              <a:t>развивать ритмический, интонационный, тембровый слух в играх со словом и инструментами; артикуляционный аппарат, активизировать музыкальный слух; </a:t>
            </a:r>
          </a:p>
          <a:p>
            <a:pPr algn="just">
              <a:buFontTx/>
              <a:buChar char="-"/>
            </a:pPr>
            <a:r>
              <a:rPr lang="ru-RU" dirty="0"/>
              <a:t>формировать умение фантазировать, придумывать, комбинировать в речевых и двигательных упражнениях;</a:t>
            </a:r>
          </a:p>
          <a:p>
            <a:pPr algn="just">
              <a:buFontTx/>
              <a:buChar char="-"/>
            </a:pPr>
            <a:r>
              <a:rPr lang="ru-RU" dirty="0"/>
              <a:t>закрепить знание детей о музыкальных инструментах, умение их классифицировать;</a:t>
            </a:r>
          </a:p>
          <a:p>
            <a:pPr algn="just">
              <a:buFontTx/>
              <a:buChar char="-"/>
            </a:pPr>
            <a:r>
              <a:rPr lang="ru-RU" dirty="0"/>
              <a:t>вовлекать детей в стихийное музицирование с использованием звучащих жестов, музыкальных инструментов.</a:t>
            </a:r>
          </a:p>
          <a:p>
            <a:pPr marL="0" indent="0" algn="just">
              <a:buNone/>
            </a:pPr>
            <a:r>
              <a:rPr lang="ru-RU" b="1" dirty="0"/>
              <a:t>Игровой материал: </a:t>
            </a:r>
            <a:r>
              <a:rPr lang="ru-RU" dirty="0"/>
              <a:t>карточки-лото «Времена года», карточки с изображением музыкальных инструментов, музыкальные инструменты (осень: маракас, кастаньеты, деревянные ложки; зима: колокольчик, дудочка, трещотка; весна: треугольник, ксилофон, свистулька; лето: барабан, бубенцы, металлофон)</a:t>
            </a:r>
          </a:p>
          <a:p>
            <a:pPr algn="just">
              <a:buFontTx/>
              <a:buChar char="-"/>
            </a:pPr>
            <a:endParaRPr lang="ru-RU" sz="2800" dirty="0"/>
          </a:p>
          <a:p>
            <a:pPr>
              <a:buFontTx/>
              <a:buChar char="-"/>
            </a:pPr>
            <a:endParaRPr lang="ru-RU" sz="2800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F49D397-658F-405A-B872-7F5FC2A95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19" y="13047663"/>
            <a:ext cx="2668587" cy="2668587"/>
          </a:xfr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D97A250-2720-4F30-BAB5-391931F44A0A}"/>
              </a:ext>
            </a:extLst>
          </p:cNvPr>
          <p:cNvSpPr txBox="1">
            <a:spLocks/>
          </p:cNvSpPr>
          <p:nvPr/>
        </p:nvSpPr>
        <p:spPr>
          <a:xfrm>
            <a:off x="4212095" y="14806548"/>
            <a:ext cx="7051336" cy="8589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Автор: воспитатель Глинских Л.Н. </a:t>
            </a:r>
          </a:p>
        </p:txBody>
      </p:sp>
      <p:pic>
        <p:nvPicPr>
          <p:cNvPr id="10" name="Picture 3" descr="C:\Users\User\Desktop\Фото с игры\20220323_161645.jpg">
            <a:extLst>
              <a:ext uri="{FF2B5EF4-FFF2-40B4-BE49-F238E27FC236}">
                <a16:creationId xmlns:a16="http://schemas.microsoft.com/office/drawing/2014/main" id="{A0DA3A31-5F2F-433F-AF69-78D40CA87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6498" y="11505508"/>
            <a:ext cx="4112416" cy="30843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7788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7CD-224C-4F45-BD0B-F5632576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182" y="714606"/>
            <a:ext cx="9224819" cy="28650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Музыкально-дидактическая игра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«Шумовой оркестр» с использованием ИКТ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(для детей старшего дошкольного возраста)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6BE290-6E63-4615-AA69-4CD36DA27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913" y="4452457"/>
            <a:ext cx="8463618" cy="7455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Задачи: </a:t>
            </a:r>
          </a:p>
          <a:p>
            <a:pPr algn="just">
              <a:buFontTx/>
              <a:buChar char="-"/>
            </a:pPr>
            <a:r>
              <a:rPr lang="ru-RU" sz="2800" dirty="0"/>
              <a:t>развивать тембровый слух; </a:t>
            </a:r>
          </a:p>
          <a:p>
            <a:pPr algn="just">
              <a:buFontTx/>
              <a:buChar char="-"/>
            </a:pPr>
            <a:r>
              <a:rPr lang="ru-RU" sz="2800" dirty="0"/>
              <a:t>обогащать словарный запас;</a:t>
            </a:r>
          </a:p>
          <a:p>
            <a:pPr algn="just">
              <a:buFontTx/>
              <a:buChar char="-"/>
            </a:pPr>
            <a:r>
              <a:rPr lang="ru-RU" sz="2800" dirty="0"/>
              <a:t>воспитывать музыкальную культуру.</a:t>
            </a:r>
          </a:p>
          <a:p>
            <a:pPr marL="0" indent="0" algn="just">
              <a:buNone/>
            </a:pPr>
            <a:endParaRPr lang="ru-RU" sz="2800" b="1" dirty="0"/>
          </a:p>
          <a:p>
            <a:pPr marL="0" indent="0" algn="just">
              <a:buNone/>
            </a:pPr>
            <a:r>
              <a:rPr lang="ru-RU" sz="2800" b="1" dirty="0"/>
              <a:t>Игровой материал: </a:t>
            </a:r>
            <a:r>
              <a:rPr lang="ru-RU" sz="2800" dirty="0"/>
              <a:t>карточки с изображением музыкальных инструментов, карточки с ритмическим рисунком, аудио-ряд, музыкальные инструменты (деревянные ложки, бубен, треугольник, кастаньеты)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F49D397-658F-405A-B872-7F5FC2A95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919" y="13047663"/>
            <a:ext cx="2668587" cy="2668587"/>
          </a:xfr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D97A250-2720-4F30-BAB5-391931F44A0A}"/>
              </a:ext>
            </a:extLst>
          </p:cNvPr>
          <p:cNvSpPr txBox="1">
            <a:spLocks/>
          </p:cNvSpPr>
          <p:nvPr/>
        </p:nvSpPr>
        <p:spPr>
          <a:xfrm>
            <a:off x="4212095" y="14806548"/>
            <a:ext cx="7051336" cy="8589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Автор: воспитатель Фадеева Т.А.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378D80-D5E9-4AB7-8023-0DD2C4222E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095" y="10196306"/>
            <a:ext cx="4690672" cy="418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53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7CD-224C-4F45-BD0B-F5632576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182" y="714606"/>
            <a:ext cx="9224819" cy="28650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Музыкально-дидактическая игра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«Весёлые музыканты»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(для детей старшего дошкольного возраста)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6BE290-6E63-4615-AA69-4CD36DA27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2182" y="3754605"/>
            <a:ext cx="8463618" cy="6698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Задачи: </a:t>
            </a:r>
          </a:p>
          <a:p>
            <a:pPr algn="just">
              <a:buFontTx/>
              <a:buChar char="-"/>
            </a:pPr>
            <a:r>
              <a:rPr lang="ru-RU" sz="2800" dirty="0"/>
              <a:t>обобщить опыт игры на детских музыкальных инструментах; </a:t>
            </a:r>
          </a:p>
          <a:p>
            <a:pPr algn="just">
              <a:buFontTx/>
              <a:buChar char="-"/>
            </a:pPr>
            <a:r>
              <a:rPr lang="ru-RU" sz="2800" dirty="0"/>
              <a:t>развить творческие способности, ритмическое чувство;</a:t>
            </a:r>
          </a:p>
          <a:p>
            <a:pPr algn="just">
              <a:buFontTx/>
              <a:buChar char="-"/>
            </a:pPr>
            <a:r>
              <a:rPr lang="ru-RU" sz="2800" dirty="0"/>
              <a:t>предоставить каждому ребенку проявить себя и приобрести уверенность в себе.</a:t>
            </a:r>
          </a:p>
          <a:p>
            <a:pPr algn="just">
              <a:buFontTx/>
              <a:buChar char="-"/>
            </a:pPr>
            <a:endParaRPr lang="ru-RU" sz="2800" dirty="0"/>
          </a:p>
          <a:p>
            <a:pPr marL="0" indent="0" algn="just">
              <a:buNone/>
            </a:pPr>
            <a:r>
              <a:rPr lang="ru-RU" sz="2800" b="1" dirty="0"/>
              <a:t>Игровой материал: </a:t>
            </a:r>
            <a:r>
              <a:rPr lang="ru-RU" sz="2800" dirty="0"/>
              <a:t>музыкальные инструменты (деревянные ложки, бубен, треугольник, кастаньеты), платочек из ткани, карточки с изображением музыкальных инструментов и ритмическим рисунком 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F49D397-658F-405A-B872-7F5FC2A95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919" y="13047663"/>
            <a:ext cx="2668587" cy="2668587"/>
          </a:xfr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D97A250-2720-4F30-BAB5-391931F44A0A}"/>
              </a:ext>
            </a:extLst>
          </p:cNvPr>
          <p:cNvSpPr txBox="1">
            <a:spLocks/>
          </p:cNvSpPr>
          <p:nvPr/>
        </p:nvSpPr>
        <p:spPr>
          <a:xfrm>
            <a:off x="4212095" y="14806548"/>
            <a:ext cx="7051336" cy="8589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609585" rtl="0" eaLnBrk="1" latinLnBrk="0" hangingPunct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Автор: воспитатель </a:t>
            </a:r>
            <a:r>
              <a:rPr lang="ru-RU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Шафикова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Т.В.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5FEB320F-ECDF-4812-A30C-3C2C96F5EE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035" y="10628241"/>
            <a:ext cx="4509007" cy="33817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9852820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</TotalTime>
  <Words>948</Words>
  <Application>Microsoft Office PowerPoint</Application>
  <PresentationFormat>Произвольный</PresentationFormat>
  <Paragraphs>130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Аспект</vt:lpstr>
      <vt:lpstr>Электронный каталог презентаций музыкально-дидактических игр  Музыкально-дидактические игры рекомендованы  Педагогическим советом к использованию в образовательном процессе ДОУ</vt:lpstr>
      <vt:lpstr>Музыкально-дидактическая игра  «Весёлый дождик»  (для детей раннего возраста)</vt:lpstr>
      <vt:lpstr>Музыкально-дидактическая игра  «Угадай инструмент»  (для детей раннего возраста)</vt:lpstr>
      <vt:lpstr>Музыкально-дидактическая игра  «Кто в домике живёт»  (для детей младшего дошкольного возраста)</vt:lpstr>
      <vt:lpstr>Музыкально-дидактическая игра  «Пчёлки на лугу»  (для детей среднего возраста)</vt:lpstr>
      <vt:lpstr>Музыкально-дидактическая игра  «Ритмический кубик»  (для детей среднего возраста)</vt:lpstr>
      <vt:lpstr>Музыкально-дидактическая игра  «Как звучат времена года»  (для детей старшего дошкольного возраста)</vt:lpstr>
      <vt:lpstr>Музыкально-дидактическая игра  «Шумовой оркестр» с использованием ИКТ  (для детей старшего дошкольного возраста)</vt:lpstr>
      <vt:lpstr>Музыкально-дидактическая игра  «Весёлые музыканты»  (для детей старшего дошкольного возраста)</vt:lpstr>
      <vt:lpstr>Музыкально-дидактическая игра  «Музыкальный магазин»  (для детей старшего дошкольного возраста)</vt:lpstr>
      <vt:lpstr>Музыкально-дидактическая игра  «Музыкальные загадки»  (для детей старшего дошкольного возраста)</vt:lpstr>
      <vt:lpstr>Музыкально-дидактическая игра  «Музыкальный магазин»  (для детей старшего дошкольного возраста)</vt:lpstr>
      <vt:lpstr>Музыкально-дидактическая игра  «Найди лишний инструмент»  (для детей старшего дошкольного возраста)</vt:lpstr>
      <vt:lpstr>Музыкально-дидактическая игра  «Поэтическое музицирование. Стихотворение «Ночь»  (для детей старшего дошкольного возраста)</vt:lpstr>
      <vt:lpstr>Музыкально-дидактическая игра  «Наш народный оркестр»  (для детей старшего дошкольного возраста)</vt:lpstr>
      <vt:lpstr>Музыкально-дидактическая игра  «Наш народный оркестр»  (для детей старшего дошкольного возраста)</vt:lpstr>
      <vt:lpstr>Музыкально-дидактическая игра  «Кастаньета»  (для детей старшего дошкольного возраста)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Электронный каталог презентаций музыкально-дидактических игр</dc:title>
  <dc:creator>Пользователь</dc:creator>
  <cp:lastModifiedBy>Пользователь</cp:lastModifiedBy>
  <cp:revision>42</cp:revision>
  <dcterms:created xsi:type="dcterms:W3CDTF">2022-10-25T15:51:01Z</dcterms:created>
  <dcterms:modified xsi:type="dcterms:W3CDTF">2022-10-29T20:40:35Z</dcterms:modified>
</cp:coreProperties>
</file>