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1"/>
  </p:notesMasterIdLst>
  <p:sldIdLst>
    <p:sldId id="256" r:id="rId2"/>
    <p:sldId id="285" r:id="rId3"/>
    <p:sldId id="286" r:id="rId4"/>
    <p:sldId id="280" r:id="rId5"/>
    <p:sldId id="303" r:id="rId6"/>
    <p:sldId id="287" r:id="rId7"/>
    <p:sldId id="262" r:id="rId8"/>
    <p:sldId id="289" r:id="rId9"/>
    <p:sldId id="292" r:id="rId10"/>
    <p:sldId id="284" r:id="rId11"/>
    <p:sldId id="295" r:id="rId12"/>
    <p:sldId id="294" r:id="rId13"/>
    <p:sldId id="305" r:id="rId14"/>
    <p:sldId id="296" r:id="rId15"/>
    <p:sldId id="297" r:id="rId16"/>
    <p:sldId id="299" r:id="rId17"/>
    <p:sldId id="300" r:id="rId18"/>
    <p:sldId id="304" r:id="rId19"/>
    <p:sldId id="290" r:id="rId20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B0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48" autoAdjust="0"/>
    <p:restoredTop sz="79189" autoAdjust="0"/>
  </p:normalViewPr>
  <p:slideViewPr>
    <p:cSldViewPr>
      <p:cViewPr varScale="1">
        <p:scale>
          <a:sx n="90" d="100"/>
          <a:sy n="90" d="100"/>
        </p:scale>
        <p:origin x="181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99854D-213B-46B0-9ABB-78AF89113243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EFF95-1AE6-47A6-A5D5-9BFB4D79D5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732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ipe dir="r"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ipe dir="r"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wipe dir="r"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med">
    <p:wipe dir="r"/>
    <p:sndAc>
      <p:stSnd>
        <p:snd r:embed="rId13" name="chimes.wav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23528" y="476672"/>
            <a:ext cx="8820472" cy="936104"/>
          </a:xfrm>
        </p:spPr>
        <p:txBody>
          <a:bodyPr>
            <a:noAutofit/>
          </a:bodyPr>
          <a:lstStyle/>
          <a:p>
            <a:pPr algn="ctr"/>
            <a:r>
              <a:rPr lang="ru-RU" sz="2400" i="1" dirty="0">
                <a:solidFill>
                  <a:schemeClr val="bg1"/>
                </a:solidFill>
                <a:effectLst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Муниципальное бюджетное дошкольное образовательное учреждение «Детский сад № 2 г. Челябинска»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3400" y="2276872"/>
            <a:ext cx="8143056" cy="4320480"/>
          </a:xfrm>
        </p:spPr>
        <p:txBody>
          <a:bodyPr>
            <a:normAutofit fontScale="55000" lnSpcReduction="20000"/>
          </a:bodyPr>
          <a:lstStyle/>
          <a:p>
            <a:pPr algn="ctr">
              <a:spcBef>
                <a:spcPts val="0"/>
              </a:spcBef>
            </a:pPr>
            <a:endParaRPr lang="ru-RU" sz="51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51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«Создание педагогических условий для организации и проведения сюжетно-ролевых игр для детей дошкольного возраста»</a:t>
            </a:r>
          </a:p>
          <a:p>
            <a:pPr algn="ctr">
              <a:spcBef>
                <a:spcPts val="0"/>
              </a:spcBef>
            </a:pPr>
            <a:endParaRPr lang="ru-RU" sz="32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endParaRPr lang="ru-RU" sz="32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endParaRPr lang="ru-RU" sz="32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endParaRPr lang="ru-RU" sz="32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32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</a:t>
            </a:r>
          </a:p>
          <a:p>
            <a:pPr algn="ctr">
              <a:spcBef>
                <a:spcPts val="0"/>
              </a:spcBef>
            </a:pPr>
            <a:r>
              <a:rPr lang="ru-RU" sz="32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			</a:t>
            </a:r>
          </a:p>
          <a:p>
            <a:pPr algn="ctr">
              <a:spcBef>
                <a:spcPts val="0"/>
              </a:spcBef>
            </a:pPr>
            <a:endParaRPr lang="ru-RU" sz="32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endParaRPr lang="ru-RU" sz="32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32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			Подготовила воспитатель:</a:t>
            </a:r>
          </a:p>
          <a:p>
            <a:pPr algn="ctr">
              <a:spcBef>
                <a:spcPts val="0"/>
              </a:spcBef>
            </a:pPr>
            <a:r>
              <a:rPr lang="ru-RU" sz="32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				                        Осипова Н.Н.</a:t>
            </a:r>
          </a:p>
        </p:txBody>
      </p:sp>
      <p:pic>
        <p:nvPicPr>
          <p:cNvPr id="6" name="Рисунок 5" descr="photo-113311977_45623906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3789040"/>
            <a:ext cx="3851920" cy="28889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r"/>
    <p:sndAc>
      <p:stSnd>
        <p:snd r:embed="rId2" name="chimes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564904"/>
          </a:xfrm>
        </p:spPr>
        <p:txBody>
          <a:bodyPr>
            <a:normAutofit/>
          </a:bodyPr>
          <a:lstStyle/>
          <a:p>
            <a:pPr algn="ctr"/>
            <a:r>
              <a:rPr lang="ru-RU" sz="4400" dirty="0"/>
              <a:t>При организации и проведении игр необходимо выполнение следующих условий: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564904"/>
            <a:ext cx="4896544" cy="3960440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- содержание игры должно служит развитию и воспитанию;</a:t>
            </a:r>
          </a:p>
          <a:p>
            <a:r>
              <a:rPr lang="ru-RU" dirty="0"/>
              <a:t>- игры должны быть обязательно:</a:t>
            </a:r>
          </a:p>
          <a:p>
            <a:r>
              <a:rPr lang="ru-RU" dirty="0"/>
              <a:t>- </a:t>
            </a:r>
            <a:r>
              <a:rPr lang="ru-RU" b="1" dirty="0"/>
              <a:t>эмоциональные</a:t>
            </a:r>
            <a:r>
              <a:rPr lang="ru-RU" dirty="0"/>
              <a:t> (чтобы привлекали ребенка, доставляли ему удовольствие, радость);</a:t>
            </a:r>
          </a:p>
          <a:p>
            <a:r>
              <a:rPr lang="ru-RU" dirty="0"/>
              <a:t>- </a:t>
            </a:r>
            <a:r>
              <a:rPr lang="ru-RU" b="1" dirty="0"/>
              <a:t>познавательные, обучающие </a:t>
            </a:r>
            <a:r>
              <a:rPr lang="ru-RU" dirty="0"/>
              <a:t>(ребенок должен учиться чему то новому, что-то узнавать, решать, мыслить);</a:t>
            </a:r>
          </a:p>
          <a:p>
            <a:r>
              <a:rPr lang="ru-RU" dirty="0"/>
              <a:t>- игры должны быть социально ориентированные.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564904"/>
            <a:ext cx="3816424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316550"/>
      </p:ext>
    </p:extLst>
  </p:cSld>
  <p:clrMapOvr>
    <a:masterClrMapping/>
  </p:clrMapOvr>
  <p:transition spd="med">
    <p:wipe dir="r"/>
    <p:sndAc>
      <p:stSnd>
        <p:snd r:embed="rId2" name="chimes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872208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Основные методы педагогического руководства сюжетно-ролевой игрой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2592288"/>
          </a:xfrm>
        </p:spPr>
        <p:txBody>
          <a:bodyPr/>
          <a:lstStyle/>
          <a:p>
            <a:r>
              <a:rPr lang="ru-RU" dirty="0"/>
              <a:t>- метод диалога;</a:t>
            </a:r>
          </a:p>
          <a:p>
            <a:r>
              <a:rPr lang="ru-RU" dirty="0"/>
              <a:t>- создание проблемных ситуаций;</a:t>
            </a:r>
          </a:p>
          <a:p>
            <a:r>
              <a:rPr lang="ru-RU" dirty="0"/>
              <a:t>- прямые и косвенные воздействия на игру и играющих.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792" y="3861047"/>
            <a:ext cx="4921696" cy="3246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007943"/>
      </p:ext>
    </p:extLst>
  </p:cSld>
  <p:clrMapOvr>
    <a:masterClrMapping/>
  </p:clrMapOvr>
  <p:transition spd="med">
    <p:wipe dir="r"/>
    <p:sndAc>
      <p:stSnd>
        <p:snd r:embed="rId2" name="chimes.wav"/>
      </p:stSnd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79512" y="692696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Игра должна быть: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5416" y="1628801"/>
            <a:ext cx="8229600" cy="4896543"/>
          </a:xfrm>
        </p:spPr>
        <p:txBody>
          <a:bodyPr>
            <a:normAutofit/>
          </a:bodyPr>
          <a:lstStyle/>
          <a:p>
            <a:r>
              <a:rPr lang="ru-RU" dirty="0"/>
              <a:t>-  свободной от навязанной взрослыми «сверху» тематики и регламентации действий;</a:t>
            </a:r>
          </a:p>
          <a:p>
            <a:r>
              <a:rPr lang="ru-RU" dirty="0"/>
              <a:t>-ребёнок должен иметь возможность овладевать все более сложным «языком» игры – общими способами ее осуществления, увеличивающими свободу творческой реализации его собственных замыслов;</a:t>
            </a:r>
          </a:p>
          <a:p>
            <a:r>
              <a:rPr lang="ru-RU" dirty="0"/>
              <a:t>- игра должна быть совместной деятельностью педагога и детей, где педагог есть играющий партнер, чтобы игра на всех этапах была самостоятельной деятельностью детей.</a:t>
            </a:r>
          </a:p>
        </p:txBody>
      </p:sp>
    </p:spTree>
    <p:extLst>
      <p:ext uri="{BB962C8B-B14F-4D97-AF65-F5344CB8AC3E}">
        <p14:creationId xmlns:p14="http://schemas.microsoft.com/office/powerpoint/2010/main" val="788060083"/>
      </p:ext>
    </p:extLst>
  </p:cSld>
  <p:clrMapOvr>
    <a:masterClrMapping/>
  </p:clrMapOvr>
  <p:transition spd="med">
    <p:wipe dir="r"/>
    <p:sndAc>
      <p:stSnd>
        <p:snd r:embed="rId2" name="chimes.wav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Педагогический потенциал сюжетно-ролевой игры: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35480"/>
            <a:ext cx="4474840" cy="4389120"/>
          </a:xfrm>
        </p:spPr>
        <p:txBody>
          <a:bodyPr>
            <a:normAutofit fontScale="92500"/>
          </a:bodyPr>
          <a:lstStyle/>
          <a:p>
            <a:r>
              <a:rPr lang="ru-RU" sz="2000" dirty="0"/>
              <a:t>Любая сюжетно-ролевая игра имеет коллективный характер;</a:t>
            </a:r>
          </a:p>
          <a:p>
            <a:r>
              <a:rPr lang="ru-RU" sz="2000" dirty="0"/>
              <a:t>Игра строится по предварительной договоренности, которая обсуждается коллективно и принимается группой детей;</a:t>
            </a:r>
          </a:p>
          <a:p>
            <a:r>
              <a:rPr lang="ru-RU" sz="2000" dirty="0"/>
              <a:t>Практические все сюжетно-ролевые игры строятся на гендерных различиях, принятых в обществе;</a:t>
            </a:r>
          </a:p>
          <a:p>
            <a:r>
              <a:rPr lang="ru-RU" sz="2000" dirty="0"/>
              <a:t>Спонтанная сюжетно-ролевая игра возникает и управляется лидером;</a:t>
            </a:r>
          </a:p>
          <a:p>
            <a:r>
              <a:rPr lang="ru-RU" sz="2000" dirty="0"/>
              <a:t>(в младшем возрасте – педагогом, в старшем ребенком-лидером, входящим в круг предпочитаемых.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10" y="1836198"/>
            <a:ext cx="4116486" cy="404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891121"/>
      </p:ext>
    </p:extLst>
  </p:cSld>
  <p:clrMapOvr>
    <a:masterClrMapping/>
  </p:clrMapOvr>
  <p:transition spd="med">
    <p:wipe dir="r"/>
    <p:sndAc>
      <p:stSnd>
        <p:snd r:embed="rId2" name="chimes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58640"/>
          </a:xfrm>
        </p:spPr>
        <p:txBody>
          <a:bodyPr>
            <a:normAutofit/>
          </a:bodyPr>
          <a:lstStyle/>
          <a:p>
            <a:pPr algn="ctr"/>
            <a:r>
              <a:rPr lang="ru-RU" sz="4400" dirty="0"/>
              <a:t>Группа раннего возраста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- игра как деятельность находится в периоде становления, дети еще только обучаются игровым действиям.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90" y="3212976"/>
            <a:ext cx="3883545" cy="33843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852936"/>
            <a:ext cx="4819650" cy="3974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257961"/>
      </p:ext>
    </p:extLst>
  </p:cSld>
  <p:clrMapOvr>
    <a:masterClrMapping/>
  </p:clrMapOvr>
  <p:transition spd="med">
    <p:wipe dir="r"/>
    <p:sndAc>
      <p:stSnd>
        <p:snd r:embed="rId2" name="chimes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ru-RU" sz="4400" dirty="0"/>
              <a:t>Вторая младшая группа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35480"/>
            <a:ext cx="2674640" cy="4389120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/>
              <a:t> продолжается формирование и развитие игровых навыков.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935480"/>
            <a:ext cx="5688632" cy="4517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944773"/>
      </p:ext>
    </p:extLst>
  </p:cSld>
  <p:clrMapOvr>
    <a:masterClrMapping/>
  </p:clrMapOvr>
  <p:transition spd="med">
    <p:wipe dir="r"/>
    <p:sndAc>
      <p:stSnd>
        <p:snd r:embed="rId2" name="chimes.wav"/>
      </p:stSnd>
    </p:sndAc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pPr algn="ctr"/>
            <a:r>
              <a:rPr lang="ru-RU" sz="4400" dirty="0"/>
              <a:t>Средняя группа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35480"/>
            <a:ext cx="2962672" cy="4389120"/>
          </a:xfrm>
        </p:spPr>
        <p:txBody>
          <a:bodyPr/>
          <a:lstStyle/>
          <a:p>
            <a:r>
              <a:rPr lang="ru-RU" dirty="0"/>
              <a:t>- содержание игровых зон значительно обогащается;</a:t>
            </a:r>
          </a:p>
          <a:p>
            <a:r>
              <a:rPr lang="ru-RU" dirty="0"/>
              <a:t>- не нужны четко выраженные игровые зоны, как в младших группах.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700808"/>
            <a:ext cx="5688632" cy="4909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087151"/>
      </p:ext>
    </p:extLst>
  </p:cSld>
  <p:clrMapOvr>
    <a:masterClrMapping/>
  </p:clrMapOvr>
  <p:transition spd="med">
    <p:wipe dir="r"/>
    <p:sndAc>
      <p:stSnd>
        <p:snd r:embed="rId2" name="chimes.wav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79"/>
            <a:ext cx="8229600" cy="2573481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Педагоги должны ориентироваться на организацию сюжетно-ролевых игр, в которых ребенок сможет: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3212976"/>
            <a:ext cx="4038600" cy="3141948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- удовлетворять свои интересы;</a:t>
            </a:r>
          </a:p>
          <a:p>
            <a:r>
              <a:rPr lang="ru-RU" dirty="0"/>
              <a:t>- проявлять индивидуальные особенности игрового творчества;</a:t>
            </a:r>
          </a:p>
          <a:p>
            <a:r>
              <a:rPr lang="ru-RU" dirty="0"/>
              <a:t>- в процессе игры учиться преодолевать трудности.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3122162"/>
            <a:ext cx="4038600" cy="3232761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- реализовать свои возможности;</a:t>
            </a:r>
          </a:p>
          <a:p>
            <a:r>
              <a:rPr lang="ru-RU" dirty="0"/>
              <a:t>- создавать игровой сюжет и реализовать его;</a:t>
            </a:r>
          </a:p>
          <a:p>
            <a:r>
              <a:rPr lang="ru-RU" dirty="0"/>
              <a:t>- придумывать себе игры, ставить цели.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39788" y="2733467"/>
            <a:ext cx="7416824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450"/>
              </a:spcBef>
              <a:spcAft>
                <a:spcPts val="450"/>
              </a:spcAft>
            </a:pP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21252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581009"/>
      </p:ext>
    </p:extLst>
  </p:cSld>
  <p:clrMapOvr>
    <a:masterClrMapping/>
  </p:clrMapOvr>
  <p:transition spd="med">
    <p:wipe dir="r"/>
    <p:sndAc>
      <p:stSnd>
        <p:snd r:embed="rId2" name="chimes.wav"/>
      </p:stSnd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ВЫВОД: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124744"/>
            <a:ext cx="4191000" cy="5472608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Таким образом  планируя работу по руководству сюжетно-ролевыми играми детей, необходимо предусматривать обогащение содержание игры, расширение игрового опыта, а также разнообразить тематику игр в течение всего года;</a:t>
            </a:r>
          </a:p>
          <a:p>
            <a:r>
              <a:rPr lang="ru-RU" dirty="0"/>
              <a:t>Создавать среду в соответствии с возрастными особенностями, учитывая уровень развития детей;</a:t>
            </a:r>
          </a:p>
          <a:p>
            <a:r>
              <a:rPr lang="ru-RU" dirty="0"/>
              <a:t>Стараться не занимать время отведенное для игр другими </a:t>
            </a:r>
            <a:r>
              <a:rPr lang="ru-RU"/>
              <a:t>видами деятельности.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268760"/>
            <a:ext cx="4388296" cy="5328592"/>
          </a:xfrm>
        </p:spPr>
      </p:pic>
    </p:spTree>
    <p:extLst>
      <p:ext uri="{BB962C8B-B14F-4D97-AF65-F5344CB8AC3E}">
        <p14:creationId xmlns:p14="http://schemas.microsoft.com/office/powerpoint/2010/main" val="182332790"/>
      </p:ext>
    </p:extLst>
  </p:cSld>
  <p:clrMapOvr>
    <a:masterClrMapping/>
  </p:clrMapOvr>
  <p:transition spd="med">
    <p:wipe dir="r"/>
    <p:sndAc>
      <p:stSnd>
        <p:snd r:embed="rId2" name="chimes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Больше играйте с детьми!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35480"/>
            <a:ext cx="3538736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/>
              <a:t>      </a:t>
            </a:r>
          </a:p>
          <a:p>
            <a:pPr algn="ctr"/>
            <a:endParaRPr lang="ru-RU" sz="4000" dirty="0"/>
          </a:p>
          <a:p>
            <a:pPr marL="0" indent="0">
              <a:buNone/>
            </a:pPr>
            <a:r>
              <a:rPr lang="ru-RU" sz="4000" dirty="0"/>
              <a:t> Спасибо за внимание!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935480"/>
            <a:ext cx="5040560" cy="4661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062156"/>
      </p:ext>
    </p:extLst>
  </p:cSld>
  <p:clrMapOvr>
    <a:masterClrMapping/>
  </p:clrMapOvr>
  <p:transition spd="med">
    <p:wipe dir="r"/>
    <p:sndAc>
      <p:stSnd>
        <p:snd r:embed="rId2" name="chimes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564904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sz="4900" dirty="0"/>
              <a:t>Игра – необходимая составляющая здорового развития ребенка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564904"/>
            <a:ext cx="4464496" cy="4293096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70" y="2564904"/>
            <a:ext cx="4436654" cy="429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008420"/>
      </p:ext>
    </p:extLst>
  </p:cSld>
  <p:clrMapOvr>
    <a:masterClrMapping/>
  </p:clrMapOvr>
  <p:transition spd="med">
    <p:wipe dir="r"/>
    <p:sndAc>
      <p:stSnd>
        <p:snd r:embed="rId2" name="chimes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208823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Сюжетно-ролевая игра – это основной вид игры ребенка дошкольного возраста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740025"/>
            <a:ext cx="7128792" cy="4001343"/>
          </a:xfrm>
        </p:spPr>
      </p:pic>
    </p:spTree>
    <p:extLst>
      <p:ext uri="{BB962C8B-B14F-4D97-AF65-F5344CB8AC3E}">
        <p14:creationId xmlns:p14="http://schemas.microsoft.com/office/powerpoint/2010/main" val="472853372"/>
      </p:ext>
    </p:extLst>
  </p:cSld>
  <p:clrMapOvr>
    <a:masterClrMapping/>
  </p:clrMapOvr>
  <p:transition spd="med">
    <p:wipe dir="r"/>
    <p:sndAc>
      <p:stSnd>
        <p:snd r:embed="rId2" name="chimes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Принципы организации сюжетно-ролевой игры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1- й принцип </a:t>
            </a:r>
            <a:r>
              <a:rPr lang="ru-RU" dirty="0"/>
              <a:t>– воспитатель должен играть вместе с детьми (взрослый – «умеющий интересно играть – партнер»)</a:t>
            </a:r>
          </a:p>
          <a:p>
            <a:r>
              <a:rPr lang="ru-RU" b="1" dirty="0"/>
              <a:t>2- й принцип </a:t>
            </a:r>
            <a:r>
              <a:rPr lang="ru-RU" dirty="0"/>
              <a:t>- воспитатель должен играть  с детьми на всех в возрастных этапах</a:t>
            </a:r>
          </a:p>
          <a:p>
            <a:r>
              <a:rPr lang="ru-RU" b="1" dirty="0"/>
              <a:t>3 –й принцип  </a:t>
            </a:r>
            <a:r>
              <a:rPr lang="ru-RU" dirty="0"/>
              <a:t>- на каждом этапе дошкольного детства необходимо при формировании игровых умений одновременно ориентировать ребенка, как на осуществление игрового действия, так и на пояснение его смысла партнерам –взрослому или сверстникам.</a:t>
            </a:r>
          </a:p>
        </p:txBody>
      </p:sp>
    </p:spTree>
    <p:extLst>
      <p:ext uri="{BB962C8B-B14F-4D97-AF65-F5344CB8AC3E}">
        <p14:creationId xmlns:p14="http://schemas.microsoft.com/office/powerpoint/2010/main" val="4251418744"/>
      </p:ext>
    </p:extLst>
  </p:cSld>
  <p:clrMapOvr>
    <a:masterClrMapping/>
  </p:clrMapOvr>
  <p:transition spd="med">
    <p:wipe dir="r"/>
    <p:sndAc>
      <p:stSnd>
        <p:snd r:embed="rId2" name="chimes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4888" y="116632"/>
            <a:ext cx="8229600" cy="2780928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5400" dirty="0">
                <a:latin typeface="Times New Roman" pitchFamily="18" charset="0"/>
                <a:cs typeface="Times New Roman" pitchFamily="18" charset="0"/>
              </a:rPr>
            </a:br>
            <a:br>
              <a:rPr lang="ru-RU" sz="5400" dirty="0">
                <a:latin typeface="Times New Roman" pitchFamily="18" charset="0"/>
                <a:cs typeface="Times New Roman" pitchFamily="18" charset="0"/>
              </a:rPr>
            </a:br>
            <a:br>
              <a:rPr lang="ru-RU" sz="5400" dirty="0">
                <a:latin typeface="Times New Roman" pitchFamily="18" charset="0"/>
                <a:cs typeface="Times New Roman" pitchFamily="18" charset="0"/>
              </a:rPr>
            </a:b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Успешность сюжетно-ролевой игры зависит от организационной деятельности педагога: </a:t>
            </a:r>
            <a:br>
              <a:rPr lang="ru-RU" sz="4400" dirty="0">
                <a:latin typeface="Times New Roman" pitchFamily="18" charset="0"/>
                <a:cs typeface="Times New Roman" pitchFamily="18" charset="0"/>
              </a:rPr>
            </a:b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348880"/>
            <a:ext cx="5050904" cy="4320480"/>
          </a:xfrm>
        </p:spPr>
        <p:txBody>
          <a:bodyPr>
            <a:normAutofit fontScale="55000" lnSpcReduction="20000"/>
          </a:bodyPr>
          <a:lstStyle/>
          <a:p>
            <a:pPr>
              <a:buNone/>
              <a:defRPr/>
            </a:pPr>
            <a:r>
              <a:rPr lang="ru-RU" sz="3300" b="1" dirty="0">
                <a:latin typeface="Times New Roman" pitchFamily="18" charset="0"/>
                <a:cs typeface="Times New Roman" pitchFamily="18" charset="0"/>
              </a:rPr>
              <a:t>Во-первых</a:t>
            </a: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, педагогу необходимы условия для развития  игрового сюжета (предметно-развивающая среда). Атрибуты для сюжетно-ролевых игр должны быть красочными и эстетическими, так как именно с ними будет взаимодействовать ребёнок.</a:t>
            </a:r>
          </a:p>
          <a:p>
            <a:pPr>
              <a:buNone/>
              <a:defRPr/>
            </a:pPr>
            <a:r>
              <a:rPr lang="ru-RU" sz="3300" b="1" dirty="0">
                <a:latin typeface="Times New Roman" pitchFamily="18" charset="0"/>
                <a:cs typeface="Times New Roman" pitchFamily="18" charset="0"/>
              </a:rPr>
              <a:t>Во-вторых</a:t>
            </a: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, сюжетно–ролевая игра будет успешной только в том случае, если педагог будет организовывать и осуществлять игровую деятельность детей последовательно и систематически, а не от случая, к случаю. </a:t>
            </a:r>
          </a:p>
          <a:p>
            <a:pPr>
              <a:buNone/>
              <a:defRPr/>
            </a:pPr>
            <a:r>
              <a:rPr lang="ru-RU" sz="3300" b="1" dirty="0">
                <a:latin typeface="Times New Roman" pitchFamily="18" charset="0"/>
                <a:cs typeface="Times New Roman" pitchFamily="18" charset="0"/>
              </a:rPr>
              <a:t>В-третьих</a:t>
            </a: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, организуя сюжетно-ролевую игру с детьми, педагог должен активно использовать методы и приёмы, направленные на формирование  игровых интересов детей, на обогащение  содержания игры и на воспитание у них умения жить в коллективе.</a:t>
            </a:r>
          </a:p>
          <a:p>
            <a:pPr>
              <a:buFont typeface="Arial" charset="0"/>
              <a:buNone/>
              <a:defRPr/>
            </a:pP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118" y="2348880"/>
            <a:ext cx="3443370" cy="4104456"/>
          </a:xfrm>
        </p:spPr>
      </p:pic>
    </p:spTree>
    <p:extLst>
      <p:ext uri="{BB962C8B-B14F-4D97-AF65-F5344CB8AC3E}">
        <p14:creationId xmlns:p14="http://schemas.microsoft.com/office/powerpoint/2010/main" val="422305656"/>
      </p:ext>
    </p:extLst>
  </p:cSld>
  <p:clrMapOvr>
    <a:masterClrMapping/>
  </p:clrMapOvr>
  <p:transition spd="med">
    <p:wipe dir="r"/>
    <p:sndAc>
      <p:stSnd>
        <p:snd r:embed="rId2" name="chimes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36815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Развивающая предметно- игровая среда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720987"/>
            <a:ext cx="3275856" cy="2363668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52447"/>
            <a:ext cx="3096344" cy="23322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785" y="4084655"/>
            <a:ext cx="4264429" cy="2656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521418"/>
      </p:ext>
    </p:extLst>
  </p:cSld>
  <p:clrMapOvr>
    <a:masterClrMapping/>
  </p:clrMapOvr>
  <p:transition spd="med">
    <p:wipe dir="r"/>
    <p:sndAc>
      <p:stSnd>
        <p:snd r:embed="rId2" name="chimes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836712"/>
            <a:ext cx="8640960" cy="6712024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Предметно – игровая среда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обязательно должна изменяться в зависимости от содержания знаний, полученных детьми, от игровых интересов детей и уровня  развития  их игры.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Дети должны иметь возможность приспосабливать, передвигать мебель, т.е. самостоятельно организовывать  игровое пространство.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	Педагог, принимая  участие в организации сюжетно – ролевой игры, должен передавать постепенно опыт построения сюжетной игры, заботится  о создании предметно – игровой обстановки в группе, которая является   стимулом развития сюжетно – ролевой игры.</a:t>
            </a:r>
          </a:p>
        </p:txBody>
      </p:sp>
    </p:spTree>
  </p:cSld>
  <p:clrMapOvr>
    <a:masterClrMapping/>
  </p:clrMapOvr>
  <p:transition spd="med">
    <p:wipe dir="r"/>
    <p:sndAc>
      <p:stSnd>
        <p:snd r:embed="rId2" name="chimes.wav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6856" y="749424"/>
            <a:ext cx="8229600" cy="563190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состав предметно – игровой среды входят:</a:t>
            </a:r>
          </a:p>
          <a:p>
            <a:pPr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-крупное организующее игровое поле;</a:t>
            </a:r>
          </a:p>
          <a:p>
            <a:pPr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-игровое оборудование;</a:t>
            </a:r>
          </a:p>
          <a:p>
            <a:pPr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-игрушки;</a:t>
            </a:r>
          </a:p>
          <a:p>
            <a:pPr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-атрибуты ;</a:t>
            </a:r>
          </a:p>
          <a:p>
            <a:pPr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-игровые материалы.</a:t>
            </a:r>
          </a:p>
        </p:txBody>
      </p:sp>
      <p:pic>
        <p:nvPicPr>
          <p:cNvPr id="5" name="Рисунок 4" descr="13f783ad397f9739e692b220a0c0cf6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3140968"/>
            <a:ext cx="3888432" cy="324036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384997138"/>
      </p:ext>
    </p:extLst>
  </p:cSld>
  <p:clrMapOvr>
    <a:masterClrMapping/>
  </p:clrMapOvr>
  <p:transition spd="med">
    <p:wipe dir="r"/>
    <p:sndAc>
      <p:stSnd>
        <p:snd r:embed="rId2" name="chimes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Требования к организации сюжетно-ролевой игры: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047728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Выполнение санитарно-гигиенических требований</a:t>
            </a:r>
            <a:r>
              <a:rPr lang="ru-RU" dirty="0"/>
              <a:t> (влажная уборка, проветривание, мытье игрушек).</a:t>
            </a:r>
          </a:p>
          <a:p>
            <a:r>
              <a:rPr lang="ru-RU" b="1" dirty="0"/>
              <a:t>Организация игрового пространства:</a:t>
            </a:r>
            <a:r>
              <a:rPr lang="ru-RU" dirty="0"/>
              <a:t> организация предметно-игровой среды с учетом возрастных и индивидуальных особенностей дошкольников; атрибуты должны быть красочными, эстетичными, прочными и побуждать детей к творчеству; создание безопасных условий игры; игровое пространство должно соответствовать содержанию игры и количеству играющих; атрибуты для сюжетно-ролевых игр должны быть доступны детям.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1184674"/>
      </p:ext>
    </p:extLst>
  </p:cSld>
  <p:clrMapOvr>
    <a:masterClrMapping/>
  </p:clrMapOvr>
  <p:transition spd="med">
    <p:wipe dir="r"/>
    <p:sndAc>
      <p:stSnd>
        <p:snd r:embed="rId2" name="chimes.wav"/>
      </p:stSnd>
    </p:sndAc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922</TotalTime>
  <Words>765</Words>
  <Application>Microsoft Office PowerPoint</Application>
  <PresentationFormat>Экран (4:3)</PresentationFormat>
  <Paragraphs>81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Constantia</vt:lpstr>
      <vt:lpstr>Times New Roman</vt:lpstr>
      <vt:lpstr>Wingdings 2</vt:lpstr>
      <vt:lpstr>Поток</vt:lpstr>
      <vt:lpstr>Муниципальное бюджетное дошкольное образовательное учреждение «Детский сад № 2 г. Челябинска»</vt:lpstr>
      <vt:lpstr>     Игра – необходимая составляющая здорового развития ребенка</vt:lpstr>
      <vt:lpstr>Сюжетно-ролевая игра – это основной вид игры ребенка дошкольного возраста</vt:lpstr>
      <vt:lpstr>Принципы организации сюжетно-ролевой игры</vt:lpstr>
      <vt:lpstr>   Успешность сюжетно-ролевой игры зависит от организационной деятельности педагога:  </vt:lpstr>
      <vt:lpstr>Развивающая предметно- игровая среда</vt:lpstr>
      <vt:lpstr>Презентация PowerPoint</vt:lpstr>
      <vt:lpstr>Презентация PowerPoint</vt:lpstr>
      <vt:lpstr>Требования к организации сюжетно-ролевой игры:</vt:lpstr>
      <vt:lpstr>При организации и проведении игр необходимо выполнение следующих условий:</vt:lpstr>
      <vt:lpstr>Основные методы педагогического руководства сюжетно-ролевой игрой</vt:lpstr>
      <vt:lpstr>Игра должна быть:</vt:lpstr>
      <vt:lpstr>Педагогический потенциал сюжетно-ролевой игры:</vt:lpstr>
      <vt:lpstr>Группа раннего возраста</vt:lpstr>
      <vt:lpstr>Вторая младшая группа</vt:lpstr>
      <vt:lpstr>Средняя группа</vt:lpstr>
      <vt:lpstr>Педагоги должны ориентироваться на организацию сюжетно-ролевых игр, в которых ребенок сможет:</vt:lpstr>
      <vt:lpstr>ВЫВОД:</vt:lpstr>
      <vt:lpstr>Больше играйте с детьми!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Воспитатель гр 6</dc:creator>
  <cp:lastModifiedBy>Пользователь</cp:lastModifiedBy>
  <cp:revision>136</cp:revision>
  <cp:lastPrinted>2021-05-19T05:29:13Z</cp:lastPrinted>
  <dcterms:created xsi:type="dcterms:W3CDTF">2016-11-26T10:12:35Z</dcterms:created>
  <dcterms:modified xsi:type="dcterms:W3CDTF">2021-05-19T05:32:01Z</dcterms:modified>
</cp:coreProperties>
</file>