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31" autoAdjust="0"/>
    <p:restoredTop sz="94660"/>
  </p:normalViewPr>
  <p:slideViewPr>
    <p:cSldViewPr>
      <p:cViewPr varScale="1">
        <p:scale>
          <a:sx n="81" d="100"/>
          <a:sy n="81" d="100"/>
        </p:scale>
        <p:origin x="-104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cdn3.imgbb.ru/user/106/1069435/3342dc490d8a7882f354edc8e9ce032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71"/>
            <a:ext cx="9144000" cy="76239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971600" y="2097970"/>
            <a:ext cx="6768752" cy="2016224"/>
          </a:xfrm>
          <a:prstGeom prst="roundRect">
            <a:avLst/>
          </a:prstGeom>
          <a:solidFill>
            <a:schemeClr val="bg1">
              <a:alpha val="41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r>
              <a:rPr lang="ru-RU" sz="4000" dirty="0" err="1" smtClean="0">
                <a:solidFill>
                  <a:srgbClr val="002060"/>
                </a:solidFill>
                <a:latin typeface="Monotype Corsiva" pitchFamily="66" charset="0"/>
              </a:rPr>
              <a:t>Пластилинография</a:t>
            </a:r>
            <a:r>
              <a:rPr lang="ru-RU" sz="4000" dirty="0" smtClean="0">
                <a:solidFill>
                  <a:srgbClr val="002060"/>
                </a:solidFill>
                <a:latin typeface="Monotype Corsiva" pitchFamily="66" charset="0"/>
              </a:rPr>
              <a:t> в детском саду: методические особенности организации  работы с детьми</a:t>
            </a:r>
            <a:endParaRPr lang="ru-RU" sz="4000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40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277634" y="202954"/>
            <a:ext cx="6156684" cy="1247503"/>
          </a:xfrm>
          <a:prstGeom prst="roundRect">
            <a:avLst/>
          </a:prstGeom>
          <a:solidFill>
            <a:schemeClr val="bg1">
              <a:alpha val="52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Муниципальное </a:t>
            </a:r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бюджетное </a:t>
            </a:r>
            <a:r>
              <a:rPr lang="ru-RU" sz="2000" b="1" dirty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дошкольное образовательное учреждение </a:t>
            </a:r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«Детский </a:t>
            </a:r>
            <a:r>
              <a:rPr lang="ru-RU" sz="2000" b="1" dirty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сад № </a:t>
            </a:r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2 г. Челябинска»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148064" y="5301208"/>
            <a:ext cx="3096344" cy="1287760"/>
          </a:xfrm>
          <a:prstGeom prst="roundRect">
            <a:avLst/>
          </a:prstGeom>
          <a:solidFill>
            <a:schemeClr val="bg1">
              <a:alpha val="42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Воспитатель: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Осипова Надежда Николаевна</a:t>
            </a:r>
          </a:p>
        </p:txBody>
      </p:sp>
      <p:sp>
        <p:nvSpPr>
          <p:cNvPr id="9" name="AutoShape 4" descr="https://ds03.infourok.ru/uploads/ex/0dcb/00029252-793e4b2c/hello_html_1ed88801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2086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cdn3.imgbb.ru/user/106/1069435/3342dc490d8a7882f354edc8e9ce032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6" y="6971"/>
            <a:ext cx="9144000" cy="76239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1043608" y="260648"/>
            <a:ext cx="6696744" cy="3384376"/>
          </a:xfrm>
          <a:prstGeom prst="roundRect">
            <a:avLst/>
          </a:prstGeom>
          <a:solidFill>
            <a:schemeClr val="bg1">
              <a:alpha val="58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just">
              <a:defRPr/>
            </a:pPr>
            <a:endParaRPr lang="ru-RU" sz="1600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r>
              <a:rPr lang="ru-RU" sz="4000" dirty="0" smtClean="0">
                <a:solidFill>
                  <a:srgbClr val="002060"/>
                </a:solidFill>
                <a:latin typeface="Monotype Corsiva" pitchFamily="66" charset="0"/>
              </a:rPr>
              <a:t>Творите вместе с детьми!</a:t>
            </a:r>
          </a:p>
          <a:p>
            <a:pPr algn="ctr"/>
            <a:r>
              <a:rPr lang="ru-RU" sz="4000" dirty="0" smtClean="0">
                <a:solidFill>
                  <a:srgbClr val="002060"/>
                </a:solidFill>
                <a:latin typeface="Monotype Corsiva" pitchFamily="66" charset="0"/>
              </a:rPr>
              <a:t>Желаю удачи!</a:t>
            </a:r>
          </a:p>
          <a:p>
            <a:pPr algn="ctr"/>
            <a:r>
              <a:rPr lang="ru-RU" sz="4000" dirty="0" smtClean="0">
                <a:solidFill>
                  <a:srgbClr val="002060"/>
                </a:solidFill>
                <a:latin typeface="Monotype Corsiva" pitchFamily="66" charset="0"/>
              </a:rPr>
              <a:t>Спасибо </a:t>
            </a:r>
            <a:r>
              <a:rPr lang="ru-RU" sz="4000" smtClean="0">
                <a:solidFill>
                  <a:srgbClr val="002060"/>
                </a:solidFill>
                <a:latin typeface="Monotype Corsiva" pitchFamily="66" charset="0"/>
              </a:rPr>
              <a:t>за внимание.</a:t>
            </a:r>
            <a:endParaRPr lang="ru-RU" sz="40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789040"/>
            <a:ext cx="4608512" cy="28803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9585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cdn3.imgbb.ru/user/106/1069435/3342dc490d8a7882f354edc8e9ce032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71"/>
            <a:ext cx="9144000" cy="76239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3707904" y="221961"/>
            <a:ext cx="5040560" cy="6408712"/>
          </a:xfrm>
          <a:prstGeom prst="roundRect">
            <a:avLst/>
          </a:prstGeom>
          <a:solidFill>
            <a:schemeClr val="bg1">
              <a:alpha val="58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just">
              <a:defRPr/>
            </a:pPr>
            <a:endParaRPr lang="ru-RU" sz="2400" b="1" i="1" kern="0" dirty="0" smtClean="0">
              <a:solidFill>
                <a:srgbClr val="002060"/>
              </a:solidFill>
              <a:latin typeface="Monotype Corsiva" pitchFamily="66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sz="2800" b="1" i="1" kern="0" dirty="0" smtClean="0">
                <a:solidFill>
                  <a:srgbClr val="002060"/>
                </a:solidFill>
                <a:latin typeface="Monotype Corsiva" pitchFamily="66" charset="0"/>
                <a:cs typeface="Times New Roman" panose="02020603050405020304" pitchFamily="18" charset="0"/>
              </a:rPr>
              <a:t>Истоки </a:t>
            </a:r>
            <a:r>
              <a:rPr lang="ru-RU" sz="2800" b="1" i="1" kern="0" dirty="0">
                <a:solidFill>
                  <a:srgbClr val="002060"/>
                </a:solidFill>
                <a:latin typeface="Monotype Corsiva" pitchFamily="66" charset="0"/>
                <a:cs typeface="Times New Roman" panose="02020603050405020304" pitchFamily="18" charset="0"/>
              </a:rPr>
              <a:t>способностей и дарований детей – на кончиках их пальцев. Чем больше уверенности в движениях детской руки, тем тоньше взаимодействие руки с орудием труда, сложнее движения, ярче творческая стихия детского разума. А чем больше мастерства в детской руке, тем ребенок умнее … </a:t>
            </a:r>
            <a:endParaRPr lang="ru-RU" sz="2800" b="1" i="1" kern="0" dirty="0" smtClean="0">
              <a:solidFill>
                <a:srgbClr val="002060"/>
              </a:solidFill>
              <a:latin typeface="Monotype Corsiva" pitchFamily="66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ru-RU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r"/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  <a:ea typeface="Times New Roman"/>
              </a:rPr>
              <a:t>Сухомлинский В. А</a:t>
            </a:r>
            <a:endParaRPr lang="ru-RU" sz="2800" b="1" i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59" y="1944266"/>
            <a:ext cx="3096344" cy="33123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0647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cdn3.imgbb.ru/user/106/1069435/3342dc490d8a7882f354edc8e9ce032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71"/>
            <a:ext cx="9144000" cy="76239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1043608" y="260648"/>
            <a:ext cx="6696744" cy="3384376"/>
          </a:xfrm>
          <a:prstGeom prst="roundRect">
            <a:avLst/>
          </a:prstGeom>
          <a:solidFill>
            <a:schemeClr val="bg1">
              <a:alpha val="58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just">
              <a:defRPr/>
            </a:pPr>
            <a:endParaRPr lang="ru-RU" sz="2400" b="1" i="1" kern="0" dirty="0" smtClean="0">
              <a:solidFill>
                <a:srgbClr val="002060"/>
              </a:solidFill>
              <a:latin typeface="Monotype Corsiva" pitchFamily="66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sz="2800" b="1" i="1" kern="0" dirty="0">
                <a:solidFill>
                  <a:srgbClr val="002060"/>
                </a:solidFill>
                <a:latin typeface="Monotype Corsiva" pitchFamily="66" charset="0"/>
                <a:cs typeface="Times New Roman" panose="02020603050405020304" pitchFamily="18" charset="0"/>
              </a:rPr>
              <a:t>Планомерная работа по формированию </a:t>
            </a:r>
            <a:br>
              <a:rPr lang="ru-RU" sz="2800" b="1" i="1" kern="0" dirty="0">
                <a:solidFill>
                  <a:srgbClr val="002060"/>
                </a:solidFill>
                <a:latin typeface="Monotype Corsiva" pitchFamily="66" charset="0"/>
                <a:cs typeface="Times New Roman" panose="02020603050405020304" pitchFamily="18" charset="0"/>
              </a:rPr>
            </a:br>
            <a:r>
              <a:rPr lang="ru-RU" sz="2800" b="1" i="1" kern="0" dirty="0">
                <a:solidFill>
                  <a:srgbClr val="002060"/>
                </a:solidFill>
                <a:latin typeface="Monotype Corsiva" pitchFamily="66" charset="0"/>
                <a:cs typeface="Times New Roman" panose="02020603050405020304" pitchFamily="18" charset="0"/>
              </a:rPr>
              <a:t>ручной умелости способствует</a:t>
            </a:r>
            <a:r>
              <a:rPr lang="ru-RU" sz="2800" b="1" i="1" kern="0" dirty="0" smtClean="0">
                <a:solidFill>
                  <a:srgbClr val="002060"/>
                </a:solidFill>
                <a:latin typeface="Monotype Corsiva" pitchFamily="66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buFont typeface="Wingdings" pitchFamily="2" charset="2"/>
              <a:buChar char="ü"/>
              <a:defRPr/>
            </a:pPr>
            <a:r>
              <a:rPr lang="ru-RU" b="1" dirty="0">
                <a:solidFill>
                  <a:srgbClr val="002060"/>
                </a:solidFill>
                <a:latin typeface="Monotype Corsiva" pitchFamily="66" charset="0"/>
              </a:rPr>
              <a:t>развитию речи, воображения, фантазии, смекалки; </a:t>
            </a:r>
          </a:p>
          <a:p>
            <a:pPr marL="285750" indent="-285750" algn="just">
              <a:buFont typeface="Wingdings" pitchFamily="2" charset="2"/>
              <a:buChar char="ü"/>
              <a:defRPr/>
            </a:pPr>
            <a:r>
              <a:rPr lang="ru-RU" b="1" dirty="0">
                <a:solidFill>
                  <a:srgbClr val="002060"/>
                </a:solidFill>
                <a:latin typeface="Monotype Corsiva" pitchFamily="66" charset="0"/>
              </a:rPr>
              <a:t> получению углубленных знаний о качестве и возможностях различных   материалов;</a:t>
            </a:r>
          </a:p>
          <a:p>
            <a:pPr marL="285750" indent="-285750" algn="just">
              <a:buFont typeface="Wingdings" pitchFamily="2" charset="2"/>
              <a:buChar char="ü"/>
              <a:defRPr/>
            </a:pPr>
            <a:r>
              <a:rPr lang="ru-RU" b="1" dirty="0">
                <a:solidFill>
                  <a:srgbClr val="002060"/>
                </a:solidFill>
                <a:latin typeface="Monotype Corsiva" pitchFamily="66" charset="0"/>
              </a:rPr>
              <a:t> закреплению положительных эмоций;</a:t>
            </a:r>
          </a:p>
          <a:p>
            <a:pPr marL="285750" indent="-285750" algn="just">
              <a:buFont typeface="Wingdings" pitchFamily="2" charset="2"/>
              <a:buChar char="ü"/>
              <a:defRPr/>
            </a:pPr>
            <a:r>
              <a:rPr lang="ru-RU" b="1" dirty="0">
                <a:solidFill>
                  <a:srgbClr val="002060"/>
                </a:solidFill>
                <a:latin typeface="Monotype Corsiva" pitchFamily="66" charset="0"/>
              </a:rPr>
              <a:t> возникновению желания трудиться и овладевать способностями мастерства;</a:t>
            </a:r>
          </a:p>
          <a:p>
            <a:pPr marL="285750" indent="-285750" algn="just">
              <a:buFont typeface="Wingdings" pitchFamily="2" charset="2"/>
              <a:buChar char="ü"/>
              <a:defRPr/>
            </a:pPr>
            <a:r>
              <a:rPr lang="ru-RU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Monotype Corsiva" pitchFamily="66" charset="0"/>
              </a:rPr>
              <a:t>подготовке к последующему обучению в школе.</a:t>
            </a:r>
          </a:p>
          <a:p>
            <a:pPr algn="just">
              <a:defRPr/>
            </a:pPr>
            <a:endParaRPr lang="ru-RU" sz="16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40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818950"/>
            <a:ext cx="3168352" cy="29297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796300"/>
            <a:ext cx="3626803" cy="27946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825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cdn3.imgbb.ru/user/106/1069435/3342dc490d8a7882f354edc8e9ce032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71"/>
            <a:ext cx="9144000" cy="76239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1043608" y="260648"/>
            <a:ext cx="6696744" cy="3384376"/>
          </a:xfrm>
          <a:prstGeom prst="roundRect">
            <a:avLst/>
          </a:prstGeom>
          <a:solidFill>
            <a:schemeClr val="bg1">
              <a:alpha val="58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16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16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16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Что </a:t>
            </a:r>
            <a:r>
              <a:rPr lang="ru-RU" sz="2000" b="1" dirty="0">
                <a:solidFill>
                  <a:srgbClr val="002060"/>
                </a:solidFill>
                <a:latin typeface="Monotype Corsiva" pitchFamily="66" charset="0"/>
              </a:rPr>
              <a:t>такое «Пластилинография</a:t>
            </a:r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»?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Пластилинография </a:t>
            </a:r>
            <a:r>
              <a:rPr lang="ru-RU" sz="2000" b="1" dirty="0">
                <a:solidFill>
                  <a:srgbClr val="002060"/>
                </a:solidFill>
                <a:latin typeface="Monotype Corsiva" pitchFamily="66" charset="0"/>
              </a:rPr>
              <a:t>— это нетрадиционная техника лепки,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Monotype Corsiva" pitchFamily="66" charset="0"/>
              </a:rPr>
              <a:t> которая выражается в  «рисовании» пластилином более или </a:t>
            </a:r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менее выпуклых </a:t>
            </a:r>
            <a:r>
              <a:rPr lang="ru-RU" sz="2000" b="1" dirty="0">
                <a:solidFill>
                  <a:srgbClr val="002060"/>
                </a:solidFill>
                <a:latin typeface="Monotype Corsiva" pitchFamily="66" charset="0"/>
              </a:rPr>
              <a:t>по объёму (барельефных) изображений на 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Monotype Corsiva" pitchFamily="66" charset="0"/>
              </a:rPr>
              <a:t>горизонтальной поверхности. 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Monotype Corsiva" pitchFamily="66" charset="0"/>
              </a:rPr>
              <a:t>Основной материал – пластилин, а основным инструментом в </a:t>
            </a:r>
            <a:r>
              <a:rPr lang="ru-RU" sz="2000" b="1" dirty="0" err="1">
                <a:solidFill>
                  <a:srgbClr val="002060"/>
                </a:solidFill>
                <a:latin typeface="Monotype Corsiva" pitchFamily="66" charset="0"/>
              </a:rPr>
              <a:t>пластилинографии</a:t>
            </a:r>
            <a:r>
              <a:rPr lang="ru-RU" sz="2000" b="1" dirty="0">
                <a:solidFill>
                  <a:srgbClr val="002060"/>
                </a:solidFill>
                <a:latin typeface="Monotype Corsiva" pitchFamily="66" charset="0"/>
              </a:rPr>
              <a:t> являются руки ребенка.</a:t>
            </a:r>
          </a:p>
          <a:p>
            <a:pPr algn="ctr"/>
            <a:endParaRPr lang="ru-RU" sz="24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just">
              <a:defRPr/>
            </a:pPr>
            <a:endParaRPr lang="ru-RU" sz="2400" b="1" i="1" kern="0" dirty="0" smtClean="0">
              <a:solidFill>
                <a:srgbClr val="002060"/>
              </a:solidFill>
              <a:latin typeface="Monotype Corsiva" pitchFamily="66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ru-RU" sz="1600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40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747" y="3823667"/>
            <a:ext cx="3680622" cy="29735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72" y="3787899"/>
            <a:ext cx="3987003" cy="31164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5041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cdn3.imgbb.ru/user/106/1069435/3342dc490d8a7882f354edc8e9ce032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2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71"/>
            <a:ext cx="9144000" cy="76239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1043608" y="476672"/>
            <a:ext cx="6696744" cy="2808312"/>
          </a:xfrm>
          <a:prstGeom prst="roundRect">
            <a:avLst/>
          </a:prstGeom>
          <a:solidFill>
            <a:schemeClr val="bg1">
              <a:alpha val="58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14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14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20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Виды </a:t>
            </a:r>
            <a:r>
              <a:rPr lang="ru-RU" sz="2000" b="1" dirty="0" err="1" smtClean="0">
                <a:solidFill>
                  <a:srgbClr val="002060"/>
                </a:solidFill>
                <a:latin typeface="Monotype Corsiva" pitchFamily="66" charset="0"/>
              </a:rPr>
              <a:t>пластилинографии</a:t>
            </a:r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:</a:t>
            </a:r>
          </a:p>
          <a:p>
            <a:pPr algn="ctr"/>
            <a:r>
              <a:rPr lang="ru-RU" sz="2000" b="1">
                <a:solidFill>
                  <a:srgbClr val="002060"/>
                </a:solidFill>
                <a:latin typeface="Monotype Corsiva" pitchFamily="66" charset="0"/>
              </a:rPr>
              <a:t>Прямая </a:t>
            </a:r>
            <a:endParaRPr lang="ru-RU" sz="20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Monotype Corsiva" pitchFamily="66" charset="0"/>
              </a:rPr>
              <a:t>Изображение лепной картины на горизонтальной поверхности.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Monotype Corsiva" pitchFamily="66" charset="0"/>
              </a:rPr>
              <a:t>Особенности выполнения работы:</a:t>
            </a:r>
          </a:p>
          <a:p>
            <a:pPr marL="285750" indent="-285750" algn="ctr">
              <a:buFont typeface="Wingdings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Monotype Corsiva" pitchFamily="66" charset="0"/>
              </a:rPr>
              <a:t>Скатывать поочередно детали изображаемого объекта, сначала объемной формы (в виде шарика, колбаски).</a:t>
            </a:r>
          </a:p>
          <a:p>
            <a:pPr marL="285750" indent="-285750" algn="ctr">
              <a:buFont typeface="Wingdings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Monotype Corsiva" pitchFamily="66" charset="0"/>
              </a:rPr>
              <a:t>Располагать их на горизонтальной поверхности.</a:t>
            </a:r>
          </a:p>
          <a:p>
            <a:pPr marL="285750" indent="-285750" algn="ctr">
              <a:buFont typeface="Wingdings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Monotype Corsiva" pitchFamily="66" charset="0"/>
              </a:rPr>
              <a:t>Затем расплющивать, соединяя</a:t>
            </a:r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.</a:t>
            </a:r>
            <a:endParaRPr lang="ru-RU" sz="2400" b="1" i="1" kern="0" dirty="0" smtClean="0">
              <a:solidFill>
                <a:srgbClr val="002060"/>
              </a:solidFill>
              <a:latin typeface="Monotype Corsiva" pitchFamily="66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ru-RU" sz="1600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40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428999"/>
            <a:ext cx="4248472" cy="32983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496" y="3600450"/>
            <a:ext cx="4140968" cy="28876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633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cdn3.imgbb.ru/user/106/1069435/3342dc490d8a7882f354edc8e9ce032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44000" cy="76239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4067944" y="260648"/>
            <a:ext cx="4680520" cy="6336704"/>
          </a:xfrm>
          <a:prstGeom prst="roundRect">
            <a:avLst/>
          </a:prstGeom>
          <a:solidFill>
            <a:schemeClr val="bg1">
              <a:alpha val="58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11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11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11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11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11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20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Обратная </a:t>
            </a:r>
            <a:r>
              <a:rPr lang="ru-RU" sz="2000" b="1" dirty="0" err="1">
                <a:solidFill>
                  <a:srgbClr val="002060"/>
                </a:solidFill>
                <a:latin typeface="Monotype Corsiva" pitchFamily="66" charset="0"/>
              </a:rPr>
              <a:t>пластилинография</a:t>
            </a:r>
            <a:endParaRPr lang="ru-RU" sz="20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Monotype Corsiva" pitchFamily="66" charset="0"/>
              </a:rPr>
              <a:t>(витражная)  - изображение лепной картины с  обратной стороны горизонтальной поверхности (с обозначением контура).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Monotype Corsiva" pitchFamily="66" charset="0"/>
              </a:rPr>
              <a:t>Особенности выполнения работы:</a:t>
            </a:r>
          </a:p>
          <a:p>
            <a:pPr marL="285750" indent="-285750" algn="ctr">
              <a:buFont typeface="Wingdings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Monotype Corsiva" pitchFamily="66" charset="0"/>
              </a:rPr>
              <a:t>Использовать для работы пластиковую прозрачную поверхность ( прозрачные пластиковые крышки, контейнеры и т.д.).</a:t>
            </a:r>
          </a:p>
          <a:p>
            <a:pPr marL="285750" indent="-285750" algn="ctr">
              <a:buFont typeface="Wingdings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Monotype Corsiva" pitchFamily="66" charset="0"/>
              </a:rPr>
              <a:t>С обратной стороны прозрачной поверхности маркером нарисовать контур рисунка.</a:t>
            </a:r>
          </a:p>
          <a:p>
            <a:pPr marL="285750" indent="-285750" algn="ctr">
              <a:buFont typeface="Wingdings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Monotype Corsiva" pitchFamily="66" charset="0"/>
              </a:rPr>
              <a:t>Скатывать поочередно детали изображаемого объекта, сначала объемной формы (в виде шарика, колбаски).</a:t>
            </a:r>
          </a:p>
          <a:p>
            <a:pPr marL="285750" indent="-285750" algn="ctr">
              <a:buFont typeface="Wingdings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Monotype Corsiva" pitchFamily="66" charset="0"/>
              </a:rPr>
              <a:t>Располагать их на поверхности, растирая и заполняя детали </a:t>
            </a:r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изображения</a:t>
            </a:r>
            <a:endParaRPr lang="ru-RU" sz="32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just">
              <a:defRPr/>
            </a:pPr>
            <a:endParaRPr lang="ru-RU" sz="2400" b="1" i="1" kern="0" dirty="0" smtClean="0">
              <a:solidFill>
                <a:srgbClr val="002060"/>
              </a:solidFill>
              <a:latin typeface="Monotype Corsiva" pitchFamily="66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ru-RU" sz="1600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40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7" name="Содержимое 9" descr="F:\работы детей\Новогодние поделки\IMG_2777.JPG"/>
          <p:cNvPicPr>
            <a:picLocks noGr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768" y="1520788"/>
            <a:ext cx="3672408" cy="3816424"/>
          </a:xfrm>
          <a:prstGeom prst="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5290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cdn3.imgbb.ru/user/106/1069435/3342dc490d8a7882f354edc8e9ce032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71"/>
            <a:ext cx="9144000" cy="76239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3635896" y="565992"/>
            <a:ext cx="4968552" cy="6175375"/>
          </a:xfrm>
          <a:prstGeom prst="roundRect">
            <a:avLst/>
          </a:prstGeom>
          <a:solidFill>
            <a:schemeClr val="bg1">
              <a:alpha val="58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1400" b="1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1400" b="1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1400" b="1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2400" b="1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r>
              <a:rPr lang="ru-RU" sz="2400" b="1" smtClean="0">
                <a:solidFill>
                  <a:srgbClr val="002060"/>
                </a:solidFill>
                <a:latin typeface="Monotype Corsiva" pitchFamily="66" charset="0"/>
              </a:rPr>
              <a:t>Контурная пластилинография - изображение объекта по контуру, с   </a:t>
            </a:r>
          </a:p>
          <a:p>
            <a:pPr algn="ctr"/>
            <a:r>
              <a:rPr lang="ru-RU" sz="2400" b="1" smtClean="0">
                <a:solidFill>
                  <a:srgbClr val="002060"/>
                </a:solidFill>
                <a:latin typeface="Monotype Corsiva" pitchFamily="66" charset="0"/>
              </a:rPr>
              <a:t>  использованием «жгутиков».</a:t>
            </a:r>
          </a:p>
          <a:p>
            <a:pPr algn="ctr"/>
            <a:r>
              <a:rPr lang="ru-RU" sz="2400" b="1" smtClean="0">
                <a:solidFill>
                  <a:srgbClr val="002060"/>
                </a:solidFill>
                <a:latin typeface="Monotype Corsiva" pitchFamily="66" charset="0"/>
              </a:rPr>
              <a:t>Особенности выполнения работы:</a:t>
            </a:r>
          </a:p>
          <a:p>
            <a:pPr marL="285750" indent="-285750" algn="ctr">
              <a:buFont typeface="Wingdings" pitchFamily="2" charset="2"/>
              <a:buChar char="ü"/>
            </a:pPr>
            <a:r>
              <a:rPr lang="ru-RU" sz="2400" b="1" smtClean="0">
                <a:solidFill>
                  <a:srgbClr val="002060"/>
                </a:solidFill>
                <a:latin typeface="Monotype Corsiva" pitchFamily="66" charset="0"/>
              </a:rPr>
              <a:t>Нарисовать рисунок карандашом или маркером.</a:t>
            </a:r>
          </a:p>
          <a:p>
            <a:pPr marL="285750" indent="-285750" algn="ctr">
              <a:buFont typeface="Wingdings" pitchFamily="2" charset="2"/>
              <a:buChar char="ü"/>
            </a:pPr>
            <a:r>
              <a:rPr lang="ru-RU" sz="2400" b="1" smtClean="0">
                <a:solidFill>
                  <a:srgbClr val="002060"/>
                </a:solidFill>
                <a:latin typeface="Monotype Corsiva" pitchFamily="66" charset="0"/>
              </a:rPr>
              <a:t>Скатать из пластилина колбаски или тонкие жгутики. </a:t>
            </a:r>
          </a:p>
          <a:p>
            <a:pPr marL="285750" indent="-285750" algn="ctr">
              <a:buFont typeface="Wingdings" pitchFamily="2" charset="2"/>
              <a:buChar char="ü"/>
            </a:pPr>
            <a:r>
              <a:rPr lang="ru-RU" sz="2400" b="1" smtClean="0">
                <a:solidFill>
                  <a:srgbClr val="002060"/>
                </a:solidFill>
                <a:latin typeface="Monotype Corsiva" pitchFamily="66" charset="0"/>
              </a:rPr>
              <a:t>Последовательно выкладывать длинный жгутик по контуру изображения.</a:t>
            </a:r>
          </a:p>
          <a:p>
            <a:pPr marL="285750" indent="-285750" algn="ctr">
              <a:buFont typeface="Wingdings" pitchFamily="2" charset="2"/>
              <a:buChar char="ü"/>
            </a:pPr>
            <a:r>
              <a:rPr lang="ru-RU" sz="2400" b="1" smtClean="0">
                <a:solidFill>
                  <a:srgbClr val="002060"/>
                </a:solidFill>
                <a:latin typeface="Monotype Corsiva" pitchFamily="66" charset="0"/>
              </a:rPr>
              <a:t>Можно заполнить жгутиками другого цвета внутреннюю поверхность изображения.</a:t>
            </a:r>
            <a:endParaRPr lang="ru-RU" sz="4000" b="1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just">
              <a:defRPr/>
            </a:pPr>
            <a:endParaRPr lang="ru-RU" sz="3200" b="1" i="1" kern="0" smtClean="0">
              <a:solidFill>
                <a:srgbClr val="002060"/>
              </a:solidFill>
              <a:latin typeface="Monotype Corsiva" pitchFamily="66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ru-RU" sz="160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40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87" r="7865" b="978"/>
          <a:stretch/>
        </p:blipFill>
        <p:spPr>
          <a:xfrm rot="5400000">
            <a:off x="-273308" y="2297641"/>
            <a:ext cx="4290013" cy="2808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81856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cdn3.imgbb.ru/user/106/1069435/3342dc490d8a7882f354edc8e9ce032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71"/>
            <a:ext cx="9144000" cy="76239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3851920" y="260648"/>
            <a:ext cx="4680520" cy="6408712"/>
          </a:xfrm>
          <a:prstGeom prst="roundRect">
            <a:avLst/>
          </a:prstGeom>
          <a:solidFill>
            <a:schemeClr val="bg1">
              <a:alpha val="58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14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14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14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14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14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16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>
              <a:defRPr/>
            </a:pPr>
            <a:r>
              <a:rPr lang="ru-RU" sz="2400" b="1" i="1" kern="0" dirty="0" smtClean="0">
                <a:solidFill>
                  <a:srgbClr val="002060"/>
                </a:solidFill>
                <a:latin typeface="Monotype Corsiva" pitchFamily="66" charset="0"/>
                <a:cs typeface="Times New Roman" panose="02020603050405020304" pitchFamily="18" charset="0"/>
              </a:rPr>
              <a:t>Мозаичная </a:t>
            </a:r>
            <a:r>
              <a:rPr lang="ru-RU" sz="2400" b="1" i="1" kern="0" dirty="0" err="1">
                <a:solidFill>
                  <a:srgbClr val="002060"/>
                </a:solidFill>
                <a:latin typeface="Monotype Corsiva" pitchFamily="66" charset="0"/>
                <a:cs typeface="Times New Roman" panose="02020603050405020304" pitchFamily="18" charset="0"/>
              </a:rPr>
              <a:t>пластилинография</a:t>
            </a:r>
            <a:r>
              <a:rPr lang="ru-RU" sz="2400" b="1" i="1" kern="0" dirty="0">
                <a:solidFill>
                  <a:srgbClr val="002060"/>
                </a:solidFill>
                <a:latin typeface="Monotype Corsiva" pitchFamily="66" charset="0"/>
                <a:cs typeface="Times New Roman" panose="02020603050405020304" pitchFamily="18" charset="0"/>
              </a:rPr>
              <a:t> - изображение лепной картины </a:t>
            </a:r>
            <a:r>
              <a:rPr lang="ru-RU" sz="2400" b="1" i="1" kern="0" dirty="0" smtClean="0">
                <a:solidFill>
                  <a:srgbClr val="002060"/>
                </a:solidFill>
                <a:latin typeface="Monotype Corsiva" pitchFamily="66" charset="0"/>
                <a:cs typeface="Times New Roman" panose="02020603050405020304" pitchFamily="18" charset="0"/>
              </a:rPr>
              <a:t>на горизонтальной </a:t>
            </a:r>
            <a:r>
              <a:rPr lang="ru-RU" sz="2400" b="1" i="1" kern="0" dirty="0">
                <a:solidFill>
                  <a:srgbClr val="002060"/>
                </a:solidFill>
                <a:latin typeface="Monotype Corsiva" pitchFamily="66" charset="0"/>
                <a:cs typeface="Times New Roman" panose="02020603050405020304" pitchFamily="18" charset="0"/>
              </a:rPr>
              <a:t>поверхности с помощью шариков из пластилина  или шарикового пластилина.</a:t>
            </a:r>
          </a:p>
          <a:p>
            <a:pPr algn="ctr">
              <a:defRPr/>
            </a:pPr>
            <a:r>
              <a:rPr lang="ru-RU" sz="2400" b="1" i="1" kern="0" dirty="0">
                <a:solidFill>
                  <a:srgbClr val="002060"/>
                </a:solidFill>
                <a:latin typeface="Monotype Corsiva" pitchFamily="66" charset="0"/>
                <a:cs typeface="Times New Roman" panose="02020603050405020304" pitchFamily="18" charset="0"/>
              </a:rPr>
              <a:t>Особенности выполнения работы:</a:t>
            </a:r>
          </a:p>
          <a:p>
            <a:pPr marL="342900" indent="-342900" algn="ctr">
              <a:buFont typeface="Wingdings" pitchFamily="2" charset="2"/>
              <a:buChar char="ü"/>
              <a:defRPr/>
            </a:pPr>
            <a:r>
              <a:rPr lang="ru-RU" sz="2400" b="1" i="1" kern="0" dirty="0">
                <a:solidFill>
                  <a:srgbClr val="002060"/>
                </a:solidFill>
                <a:latin typeface="Monotype Corsiva" pitchFamily="66" charset="0"/>
                <a:cs typeface="Times New Roman" panose="02020603050405020304" pitchFamily="18" charset="0"/>
              </a:rPr>
              <a:t>Скатывать мелкие шарики, нужного цвета. </a:t>
            </a:r>
          </a:p>
          <a:p>
            <a:pPr marL="342900" indent="-342900" algn="ctr">
              <a:buFont typeface="Wingdings" pitchFamily="2" charset="2"/>
              <a:buChar char="ü"/>
              <a:defRPr/>
            </a:pPr>
            <a:r>
              <a:rPr lang="ru-RU" sz="2400" b="1" i="1" kern="0" dirty="0">
                <a:solidFill>
                  <a:srgbClr val="002060"/>
                </a:solidFill>
                <a:latin typeface="Monotype Corsiva" pitchFamily="66" charset="0"/>
                <a:cs typeface="Times New Roman" panose="02020603050405020304" pitchFamily="18" charset="0"/>
              </a:rPr>
              <a:t>Располагать их на горизонтальной поверхности, заполняя поверхность изображаемого объекта, соответствующего цвета.</a:t>
            </a:r>
          </a:p>
          <a:p>
            <a:pPr marL="342900" indent="-342900" algn="ctr">
              <a:buFont typeface="Wingdings" pitchFamily="2" charset="2"/>
              <a:buChar char="ü"/>
              <a:defRPr/>
            </a:pPr>
            <a:r>
              <a:rPr lang="ru-RU" sz="2400" b="1" i="1" kern="0" dirty="0">
                <a:solidFill>
                  <a:srgbClr val="002060"/>
                </a:solidFill>
                <a:latin typeface="Monotype Corsiva" pitchFamily="66" charset="0"/>
                <a:cs typeface="Times New Roman" panose="02020603050405020304" pitchFamily="18" charset="0"/>
              </a:rPr>
              <a:t>Слегка прижать.</a:t>
            </a:r>
          </a:p>
          <a:p>
            <a:pPr algn="just">
              <a:defRPr/>
            </a:pPr>
            <a:endParaRPr lang="ru-RU" sz="2800" b="1" i="1" kern="0" dirty="0" smtClean="0">
              <a:solidFill>
                <a:srgbClr val="002060"/>
              </a:solidFill>
              <a:latin typeface="Monotype Corsiva" pitchFamily="66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ru-RU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sz="44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1151" b="16400"/>
          <a:stretch/>
        </p:blipFill>
        <p:spPr>
          <a:xfrm>
            <a:off x="179512" y="1258094"/>
            <a:ext cx="3017642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58152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cdn3.imgbb.ru/user/106/1069435/3342dc490d8a7882f354edc8e9ce032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1440"/>
            <a:ext cx="9144000" cy="76239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1043608" y="260648"/>
            <a:ext cx="6696744" cy="3960440"/>
          </a:xfrm>
          <a:prstGeom prst="roundRect">
            <a:avLst/>
          </a:prstGeom>
          <a:solidFill>
            <a:schemeClr val="bg1">
              <a:alpha val="58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.</a:t>
            </a: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Рекомендации по организации работы в технике </a:t>
            </a:r>
            <a:r>
              <a:rPr lang="ru-RU" sz="3200" b="1" dirty="0" err="1" smtClean="0">
                <a:solidFill>
                  <a:srgbClr val="002060"/>
                </a:solidFill>
                <a:latin typeface="Monotype Corsiva" pitchFamily="66" charset="0"/>
              </a:rPr>
              <a:t>пластилинография</a:t>
            </a: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:</a:t>
            </a:r>
          </a:p>
          <a:p>
            <a:pPr marL="342900" indent="-342900" algn="ctr">
              <a:buFontTx/>
              <a:buChar char="-"/>
            </a:pP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</a:rPr>
              <a:t>в</a:t>
            </a: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о избежание деформации картины в качестве основы следует брать использовать плотный картон;</a:t>
            </a:r>
          </a:p>
          <a:p>
            <a:pPr marL="342900" indent="-342900" algn="ctr">
              <a:buFontTx/>
              <a:buChar char="-"/>
            </a:pP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</a:rPr>
              <a:t>п</a:t>
            </a: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редотвратить появление на основе жирных пятен поможет нанесенная на нее клейкая пленка;</a:t>
            </a:r>
          </a:p>
          <a:p>
            <a:pPr marL="342900" indent="-342900" algn="ctr">
              <a:buFontTx/>
              <a:buChar char="-"/>
            </a:pP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-покрытие пластилиновой картины бесцветным лаком продлит ее жизнь.</a:t>
            </a:r>
            <a:endParaRPr lang="ru-RU" sz="24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6" name="Picture 2" descr="D:\Юля-2\Все о пластилине\Пластилиновые поделки\9291206_33827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33568" y="4573083"/>
            <a:ext cx="3598168" cy="2358653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</p:pic>
      <p:pic>
        <p:nvPicPr>
          <p:cNvPr id="7" name="Picture 5" descr="D:\Юля-2\Все о пластилине\Пластилиновые поделки\DSC04718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012160" y="4480704"/>
            <a:ext cx="2990056" cy="2445842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</p:pic>
    </p:spTree>
    <p:extLst>
      <p:ext uri="{BB962C8B-B14F-4D97-AF65-F5344CB8AC3E}">
        <p14:creationId xmlns="" xmlns:p14="http://schemas.microsoft.com/office/powerpoint/2010/main" val="5862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402</Words>
  <Application>Microsoft Office PowerPoint</Application>
  <PresentationFormat>Экран (4:3)</PresentationFormat>
  <Paragraphs>92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Инна</dc:creator>
  <cp:lastModifiedBy>User</cp:lastModifiedBy>
  <cp:revision>34</cp:revision>
  <dcterms:created xsi:type="dcterms:W3CDTF">2018-12-04T19:19:11Z</dcterms:created>
  <dcterms:modified xsi:type="dcterms:W3CDTF">2022-10-25T13:32:05Z</dcterms:modified>
</cp:coreProperties>
</file>