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19.12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1" r:id="rId5"/>
    <p:sldId id="259" r:id="rId6"/>
    <p:sldId id="272" r:id="rId7"/>
    <p:sldId id="260" r:id="rId8"/>
    <p:sldId id="262" r:id="rId9"/>
    <p:sldId id="263" r:id="rId10"/>
    <p:sldId id="276" r:id="rId11"/>
    <p:sldId id="265" r:id="rId12"/>
    <p:sldId id="266" r:id="rId13"/>
    <p:sldId id="267" r:id="rId14"/>
    <p:sldId id="268" r:id="rId15"/>
    <p:sldId id="269" r:id="rId16"/>
    <p:sldId id="270" r:id="rId17"/>
    <p:sldId id="273" r:id="rId18"/>
    <p:sldId id="277" r:id="rId19"/>
    <p:sldId id="275" r:id="rId20"/>
  </p:sldIdLst>
  <p:sldSz cx="9144000" cy="6858000" type="screen4x3"/>
  <p:notesSz cx="6858000" cy="9144000"/>
  <p:custDataLst>
    <p:tags r:id="rId2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59" autoAdjust="0"/>
    <p:restoredTop sz="86380" autoAdjust="0"/>
  </p:normalViewPr>
  <p:slideViewPr>
    <p:cSldViewPr>
      <p:cViewPr varScale="1">
        <p:scale>
          <a:sx n="65" d="100"/>
          <a:sy n="65" d="100"/>
        </p:scale>
        <p:origin x="1086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58" y="169086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" Type="http://schemas.openxmlformats.org/officeDocument/2006/relationships/slide" Target="slides/slide1.xml" /><Relationship Id="rId20" Type="http://schemas.openxmlformats.org/officeDocument/2006/relationships/slide" Target="slides/slide19.xml" /><Relationship Id="rId21" Type="http://schemas.openxmlformats.org/officeDocument/2006/relationships/tags" Target="tags/tag1.xml" /><Relationship Id="rId22" Type="http://schemas.openxmlformats.org/officeDocument/2006/relationships/presProps" Target="presProps.xml" /><Relationship Id="rId23" Type="http://schemas.openxmlformats.org/officeDocument/2006/relationships/viewProps" Target="viewProps.xml" /><Relationship Id="rId24" Type="http://schemas.openxmlformats.org/officeDocument/2006/relationships/theme" Target="theme/theme1.xml" /><Relationship Id="rId25" Type="http://schemas.openxmlformats.org/officeDocument/2006/relationships/tableStyles" Target="tableStyles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04.06.2023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04.06.2023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04.06.2023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04.06.2023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t>04.06.2023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5" r:id="rId4"/>
  </p:sldLayoutIdLst>
  <p:transition/>
  <p:timing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jpe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eg" /><Relationship Id="rId3" Type="http://schemas.openxmlformats.org/officeDocument/2006/relationships/image" Target="../media/image25.jpeg" /><Relationship Id="rId4" Type="http://schemas.openxmlformats.org/officeDocument/2006/relationships/image" Target="../media/image26.jpeg" /><Relationship Id="rId5" Type="http://schemas.openxmlformats.org/officeDocument/2006/relationships/image" Target="../media/image27.jpeg" /><Relationship Id="rId6" Type="http://schemas.openxmlformats.org/officeDocument/2006/relationships/image" Target="../media/image28.jpe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eg" /><Relationship Id="rId3" Type="http://schemas.openxmlformats.org/officeDocument/2006/relationships/image" Target="../media/image29.jpeg" /><Relationship Id="rId4" Type="http://schemas.openxmlformats.org/officeDocument/2006/relationships/image" Target="../media/image30.jpeg" /><Relationship Id="rId5" Type="http://schemas.openxmlformats.org/officeDocument/2006/relationships/image" Target="../media/image31.jpeg" /><Relationship Id="rId6" Type="http://schemas.openxmlformats.org/officeDocument/2006/relationships/image" Target="../media/image32.jpeg" /><Relationship Id="rId7" Type="http://schemas.openxmlformats.org/officeDocument/2006/relationships/image" Target="../media/image33.jpe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eg" /><Relationship Id="rId3" Type="http://schemas.openxmlformats.org/officeDocument/2006/relationships/image" Target="../media/image34.jpeg" /><Relationship Id="rId4" Type="http://schemas.openxmlformats.org/officeDocument/2006/relationships/image" Target="../media/image35.jpeg" /><Relationship Id="rId5" Type="http://schemas.openxmlformats.org/officeDocument/2006/relationships/image" Target="../media/image36.jpeg" /><Relationship Id="rId6" Type="http://schemas.openxmlformats.org/officeDocument/2006/relationships/image" Target="../media/image37.jpe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eg" /><Relationship Id="rId3" Type="http://schemas.openxmlformats.org/officeDocument/2006/relationships/image" Target="../media/image38.jpeg" /><Relationship Id="rId4" Type="http://schemas.openxmlformats.org/officeDocument/2006/relationships/image" Target="../media/image39.jpeg" /><Relationship Id="rId5" Type="http://schemas.openxmlformats.org/officeDocument/2006/relationships/image" Target="../media/image40.jpe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eg" /><Relationship Id="rId3" Type="http://schemas.openxmlformats.org/officeDocument/2006/relationships/image" Target="../media/image41.jpeg" /><Relationship Id="rId4" Type="http://schemas.openxmlformats.org/officeDocument/2006/relationships/image" Target="../media/image42.jpeg" /><Relationship Id="rId5" Type="http://schemas.openxmlformats.org/officeDocument/2006/relationships/image" Target="../media/image43.jpeg" /><Relationship Id="rId6" Type="http://schemas.openxmlformats.org/officeDocument/2006/relationships/image" Target="../media/image44.jpe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e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.jpeg" /><Relationship Id="rId3" Type="http://schemas.openxmlformats.org/officeDocument/2006/relationships/image" Target="../media/image45.jpeg" /><Relationship Id="rId4" Type="http://schemas.openxmlformats.org/officeDocument/2006/relationships/image" Target="../media/image46.jpeg" /><Relationship Id="rId5" Type="http://schemas.openxmlformats.org/officeDocument/2006/relationships/image" Target="../media/image47.jpeg" /><Relationship Id="rId6" Type="http://schemas.openxmlformats.org/officeDocument/2006/relationships/image" Target="../media/image48.jpeg" /><Relationship Id="rId7" Type="http://schemas.openxmlformats.org/officeDocument/2006/relationships/image" Target="../media/image49.jpe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eg" /><Relationship Id="rId3" Type="http://schemas.openxmlformats.org/officeDocument/2006/relationships/image" Target="../media/image50.jpeg" /><Relationship Id="rId4" Type="http://schemas.openxmlformats.org/officeDocument/2006/relationships/image" Target="../media/image51.jpeg" /><Relationship Id="rId5" Type="http://schemas.openxmlformats.org/officeDocument/2006/relationships/image" Target="../media/image52.jpeg" /><Relationship Id="rId6" Type="http://schemas.openxmlformats.org/officeDocument/2006/relationships/image" Target="../media/image53.jpe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eg" /><Relationship Id="rId3" Type="http://schemas.openxmlformats.org/officeDocument/2006/relationships/image" Target="../media/image54.jpeg" /><Relationship Id="rId4" Type="http://schemas.openxmlformats.org/officeDocument/2006/relationships/image" Target="../media/image55.jpeg" /><Relationship Id="rId5" Type="http://schemas.openxmlformats.org/officeDocument/2006/relationships/image" Target="../media/image56.jpeg" /><Relationship Id="rId6" Type="http://schemas.openxmlformats.org/officeDocument/2006/relationships/image" Target="../media/image57.jpeg" /><Relationship Id="rId7" Type="http://schemas.openxmlformats.org/officeDocument/2006/relationships/image" Target="../media/image58.jpe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.jpe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.jpe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eg" /><Relationship Id="rId3" Type="http://schemas.openxmlformats.org/officeDocument/2006/relationships/image" Target="../media/image2.jpeg" /><Relationship Id="rId4" Type="http://schemas.openxmlformats.org/officeDocument/2006/relationships/image" Target="../media/image3.jpeg" /><Relationship Id="rId5" Type="http://schemas.openxmlformats.org/officeDocument/2006/relationships/image" Target="../media/image4.jpeg" /><Relationship Id="rId6" Type="http://schemas.openxmlformats.org/officeDocument/2006/relationships/image" Target="../media/image5.jpeg" /><Relationship Id="rId7" Type="http://schemas.openxmlformats.org/officeDocument/2006/relationships/image" Target="../media/image6.jpe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eg" /><Relationship Id="rId3" Type="http://schemas.openxmlformats.org/officeDocument/2006/relationships/image" Target="../media/image7.jpeg" /><Relationship Id="rId4" Type="http://schemas.openxmlformats.org/officeDocument/2006/relationships/image" Target="../media/image8.jpeg" /><Relationship Id="rId5" Type="http://schemas.openxmlformats.org/officeDocument/2006/relationships/image" Target="../media/image9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eg" /><Relationship Id="rId3" Type="http://schemas.openxmlformats.org/officeDocument/2006/relationships/image" Target="../media/image10.jpeg" /><Relationship Id="rId4" Type="http://schemas.openxmlformats.org/officeDocument/2006/relationships/image" Target="../media/image11.jpeg" /><Relationship Id="rId5" Type="http://schemas.openxmlformats.org/officeDocument/2006/relationships/image" Target="../media/image12.jpeg" /><Relationship Id="rId6" Type="http://schemas.openxmlformats.org/officeDocument/2006/relationships/image" Target="../media/image13.jpeg" /><Relationship Id="rId7" Type="http://schemas.openxmlformats.org/officeDocument/2006/relationships/image" Target="../media/image14.jpeg" /><Relationship Id="rId8" Type="http://schemas.openxmlformats.org/officeDocument/2006/relationships/image" Target="../media/image15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eg" /><Relationship Id="rId3" Type="http://schemas.openxmlformats.org/officeDocument/2006/relationships/image" Target="../media/image16.jpeg" /><Relationship Id="rId4" Type="http://schemas.openxmlformats.org/officeDocument/2006/relationships/image" Target="../media/image17.jpeg" /><Relationship Id="rId5" Type="http://schemas.openxmlformats.org/officeDocument/2006/relationships/image" Target="../media/image18.jpeg" /><Relationship Id="rId6" Type="http://schemas.openxmlformats.org/officeDocument/2006/relationships/image" Target="../media/image19.jpeg" /><Relationship Id="rId7" Type="http://schemas.openxmlformats.org/officeDocument/2006/relationships/image" Target="../media/image20.jpe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eg" /><Relationship Id="rId3" Type="http://schemas.openxmlformats.org/officeDocument/2006/relationships/image" Target="../media/image21.jpeg" /><Relationship Id="rId4" Type="http://schemas.openxmlformats.org/officeDocument/2006/relationships/image" Target="../media/image22.jpeg" /><Relationship Id="rId5" Type="http://schemas.openxmlformats.org/officeDocument/2006/relationships/image" Target="../media/image23.jpeg" /><Relationship Id="rId6" Type="http://schemas.openxmlformats.org/officeDocument/2006/relationships/image" Target="../media/image24.jpe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6" name="Picture 2" descr="http://cf3.ppt-online.org/files3/slide/g/gHpmachjxRsL13NG602PX8veSoZytVBd9nUqQk/slide-1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5592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64704"/>
            <a:ext cx="7772400" cy="2736304"/>
          </a:xfrm>
        </p:spPr>
        <p:txBody>
          <a:bodyPr>
            <a:normAutofit fontScale="90000"/>
          </a:bodyPr>
          <a:lstStyle/>
          <a:p>
            <a:r>
              <a:rPr lang="ru-RU" sz="2200" b="1">
                <a:solidFill>
                  <a:srgbClr val="7030A0"/>
                </a:solidFill>
                <a:latin typeface="Monotype Corsiva" pitchFamily="66" charset="0"/>
              </a:rPr>
              <a:t>Муниципальное бюджетное дошкольное образовательное учреждение</a:t>
            </a:r>
            <a:br>
              <a:rPr lang="ru-RU" sz="2200" b="1">
                <a:solidFill>
                  <a:srgbClr val="7030A0"/>
                </a:solidFill>
                <a:latin typeface="Monotype Corsiva" pitchFamily="66" charset="0"/>
              </a:rPr>
            </a:br>
            <a:r>
              <a:rPr lang="ru-RU" sz="2200" b="1">
                <a:solidFill>
                  <a:srgbClr val="7030A0"/>
                </a:solidFill>
                <a:latin typeface="Monotype Corsiva" pitchFamily="66" charset="0"/>
              </a:rPr>
              <a:t>«Детский сад № 2 г. Челябинска»</a:t>
            </a:r>
            <a:br>
              <a:rPr lang="ru-RU" sz="2200">
                <a:solidFill>
                  <a:srgbClr val="7030A0"/>
                </a:solidFill>
                <a:latin typeface="Monotype Corsiva" pitchFamily="66" charset="0"/>
              </a:rPr>
            </a:br>
            <a:br>
              <a:rPr lang="ru-RU" sz="9600"/>
            </a:br>
            <a:r>
              <a:rPr lang="ru-RU" sz="9600" b="1">
                <a:ln>
                  <a:solidFill>
                    <a:srgbClr val="C00000"/>
                  </a:solidFill>
                </a:ln>
                <a:solidFill>
                  <a:srgbClr val="7030A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Monotype Corsiva" pitchFamily="66" charset="0"/>
              </a:rPr>
              <a:t>Путь к  успеху</a:t>
            </a:r>
            <a:endParaRPr lang="ru-RU" sz="9600">
              <a:solidFill>
                <a:srgbClr val="7030A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03848" y="4221088"/>
            <a:ext cx="4824536" cy="2016224"/>
          </a:xfrm>
        </p:spPr>
        <p:txBody>
          <a:bodyPr>
            <a:normAutofit fontScale="92500" lnSpcReduction="20000"/>
          </a:bodyPr>
          <a:lstStyle/>
          <a:p>
            <a:pPr algn="r"/>
            <a:r>
              <a:rPr lang="ru-RU" sz="3600" b="1">
                <a:ln>
                  <a:solidFill>
                    <a:srgbClr val="C00000"/>
                  </a:solidFill>
                </a:ln>
                <a:solidFill>
                  <a:srgbClr val="7030A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Monotype Corsiva" pitchFamily="66" charset="0"/>
              </a:rPr>
              <a:t>Выполнили:</a:t>
            </a:r>
          </a:p>
          <a:p>
            <a:pPr algn="r"/>
            <a:r>
              <a:rPr lang="ru-RU" sz="3600" b="1">
                <a:ln>
                  <a:solidFill>
                    <a:srgbClr val="C00000"/>
                  </a:solidFill>
                </a:ln>
                <a:solidFill>
                  <a:srgbClr val="7030A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Monotype Corsiva" pitchFamily="66" charset="0"/>
              </a:rPr>
              <a:t>Глинских  Л.Н.</a:t>
            </a:r>
          </a:p>
          <a:p>
            <a:pPr algn="r"/>
            <a:r>
              <a:rPr lang="ru-RU" sz="3600" b="1">
                <a:ln>
                  <a:solidFill>
                    <a:srgbClr val="C00000"/>
                  </a:solidFill>
                </a:ln>
                <a:solidFill>
                  <a:srgbClr val="7030A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Monotype Corsiva" pitchFamily="66" charset="0"/>
              </a:rPr>
              <a:t> Горенкова Т.Н.</a:t>
            </a:r>
          </a:p>
          <a:p>
            <a:pPr algn="r"/>
            <a:r>
              <a:rPr lang="ru-RU" sz="3600" b="1">
                <a:ln>
                  <a:solidFill>
                    <a:srgbClr val="C00000"/>
                  </a:solidFill>
                </a:ln>
                <a:solidFill>
                  <a:srgbClr val="7030A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Monotype Corsiva" pitchFamily="66" charset="0"/>
              </a:rPr>
              <a:t>Фёдорова С.В.</a:t>
            </a:r>
          </a:p>
          <a:p>
            <a:endParaRPr lang="ru-RU"/>
          </a:p>
        </p:txBody>
      </p:sp>
    </p:spTree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4" name="Picture 2" descr="http://cf3.ppt-online.org/files3/slide/g/gHpmachjxRsL13NG602PX8veSoZytVBd9nUqQk/slide-1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rmAutofit/>
          </a:bodyPr>
          <a:lstStyle/>
          <a:p>
            <a:r>
              <a:rPr lang="ru-RU" sz="1800" b="1">
                <a:latin typeface="Times New Roman" pitchFamily="18" charset="0"/>
                <a:cs typeface="Times New Roman" pitchFamily="18" charset="0"/>
              </a:rPr>
              <a:t>Был заключен договор о сотрудничестве со студентом 4 курса Южно-Уральского государственного университета, который выступил в роли куратора проекта. Был составлен план работы «Школы юного инженера», состоящий из шести занятий.</a:t>
            </a:r>
          </a:p>
        </p:txBody>
      </p:sp>
      <p:pic>
        <p:nvPicPr>
          <p:cNvPr id="1026" name="Picture 2" descr="C:\Users\User\Desktop\участие в конкурсах и других мероприятиях\мы испытатели\DSC_4956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 l="14671" t="8862" r="37046"/>
          <a:stretch>
            <a:fillRect/>
          </a:stretch>
        </p:blipFill>
        <p:spPr bwMode="auto">
          <a:xfrm>
            <a:off x="4067944" y="2636912"/>
            <a:ext cx="3213017" cy="4032448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1027" name="Picture 3" descr="C:\Users\User\Desktop\участие в конкурсах и других мероприятиях\Фото ЮУрГУ 24.11.22\DSC_4653.JPG"/>
          <p:cNvPicPr>
            <a:picLocks noChangeAspect="1" noChangeArrowheads="1"/>
          </p:cNvPicPr>
          <p:nvPr/>
        </p:nvPicPr>
        <p:blipFill>
          <a:blip r:embed="rId4"/>
          <a:srcRect l="7184" t="5742" r="25290"/>
          <a:stretch>
            <a:fillRect/>
          </a:stretch>
        </p:blipFill>
        <p:spPr bwMode="auto">
          <a:xfrm>
            <a:off x="179512" y="1556792"/>
            <a:ext cx="4005082" cy="3717032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3" name="Picture 2" descr="C:\Users\User\Desktop\договор.jpg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7236296" y="1412776"/>
            <a:ext cx="1728192" cy="2376618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5" name="Picture 3" descr="C:\Users\User\Desktop\план работы школы молодого инженера.jpg"/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7236296" y="4077072"/>
            <a:ext cx="1760384" cy="2420888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4" name="Picture 2" descr="http://cf3.ppt-online.org/files3/slide/g/gHpmachjxRsL13NG602PX8veSoZytVBd9nUqQk/slide-1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324527" cy="7068985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2088232"/>
          </a:xfrm>
        </p:spPr>
        <p:txBody>
          <a:bodyPr>
            <a:normAutofit fontScale="90000"/>
          </a:bodyPr>
          <a:lstStyle/>
          <a:p>
            <a:r>
              <a:rPr lang="ru-RU" sz="2000" b="1">
                <a:latin typeface="Times New Roman" pitchFamily="18" charset="0"/>
                <a:cs typeface="Times New Roman" pitchFamily="18" charset="0"/>
              </a:rPr>
              <a:t>Наиболее действенные способы ознакомления детей с трудом взрослых – наблюдения и экскурсии, которые обеспечивают наглядность и ясность получаемых представлений, способствуют накоплению ярких эмоциональных впечатлений. Были проведены экскурсии в Центр исторического наследия ЮУЖД; Центр противопожарной пропаганды и общественных связей; ЧГПТТ им. Яковлева учебно-производственные мастерские; библиотеку.</a:t>
            </a:r>
          </a:p>
        </p:txBody>
      </p:sp>
      <p:pic>
        <p:nvPicPr>
          <p:cNvPr id="4098" name="Picture 2" descr="C:\Users\User\Desktop\участие в конкурсах и других мероприятиях\библиотека  02.02.2023\DSC_4904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 bwMode="auto">
          <a:xfrm>
            <a:off x="251520" y="2276872"/>
            <a:ext cx="3419872" cy="2273851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4099" name="Picture 3" descr="C:\Users\User\Desktop\участие в конкурсах и других мероприятиях\Фото 11 гр. Центр исторического наследия ЮУЖД\DSC_4056.JPG"/>
          <p:cNvPicPr>
            <a:picLocks noChangeAspect="1" noChangeArrowheads="1"/>
          </p:cNvPicPr>
          <p:nvPr/>
        </p:nvPicPr>
        <p:blipFill>
          <a:blip r:embed="rId4"/>
          <a:srcRect l="6745" r="8298" b="22222"/>
          <a:stretch>
            <a:fillRect/>
          </a:stretch>
        </p:blipFill>
        <p:spPr bwMode="auto">
          <a:xfrm>
            <a:off x="5831632" y="2276872"/>
            <a:ext cx="3312368" cy="2016224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4100" name="Picture 4" descr="C:\Users\User\Desktop\участие в конкурсах и других мероприятиях\фото 11гр. Центр противопожарной пропаганды и общественных связей\DSC_4134.JPG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179512" y="4509121"/>
            <a:ext cx="3714491" cy="2469682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4101" name="Picture 5" descr="C:\Users\User\Desktop\участие в конкурсах и других мероприятиях\экскурсия в техникум 09.02.23\IMG-5e11dd0a2353dbc6708c0065f5fb5982-V.jpg"/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5604113" y="4293096"/>
            <a:ext cx="3707904" cy="2780928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4102" name="Picture 6" descr="C:\Users\User\Desktop\участие в конкурсах и других мероприятиях\экскурсия в техникум 09.02.23\IMG-28e8a4173820f9d56b0ce5e5c40e3df4-V.jpg"/>
          <p:cNvPicPr>
            <a:picLocks noChangeAspect="1" noChangeArrowheads="1"/>
          </p:cNvPicPr>
          <p:nvPr/>
        </p:nvPicPr>
        <p:blipFill>
          <a:blip r:embed="rId7"/>
          <a:srcRect t="24157" r="61499" b="26018"/>
          <a:stretch>
            <a:fillRect/>
          </a:stretch>
        </p:blipFill>
        <p:spPr bwMode="auto">
          <a:xfrm>
            <a:off x="3635896" y="2996952"/>
            <a:ext cx="2304256" cy="2236484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4" name="Picture 2" descr="http://cf3.ppt-online.org/files3/slide/g/gHpmachjxRsL13NG602PX8veSoZytVBd9nUqQk/slide-1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-11921" y="1"/>
            <a:ext cx="9155922" cy="6858000"/>
          </a:xfrm>
          <a:prstGeom prst="rect">
            <a:avLst/>
          </a:prstGeom>
          <a:noFill/>
        </p:spPr>
      </p:pic>
      <p:pic>
        <p:nvPicPr>
          <p:cNvPr id="5122" name="Picture 2" descr="C:\Users\User\Desktop\участие в конкурсах и других мероприятиях\фото Челяб  Госуд Академ Театр драмы Наума Орлова\DSC_4565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51520" y="796179"/>
            <a:ext cx="4176464" cy="2776837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5123" name="Picture 3" descr="C:\Users\User\Desktop\участие в конкурсах и других мероприятиях\фото Челяб  Госуд Академ Театр драмы Наума Орлова\DSC_4587.JPG"/>
          <p:cNvPicPr>
            <a:picLocks noChangeAspect="1" noChangeArrowheads="1"/>
          </p:cNvPicPr>
          <p:nvPr/>
        </p:nvPicPr>
        <p:blipFill>
          <a:blip r:embed="rId4"/>
          <a:srcRect t="10240"/>
          <a:stretch>
            <a:fillRect/>
          </a:stretch>
        </p:blipFill>
        <p:spPr bwMode="auto">
          <a:xfrm>
            <a:off x="3707904" y="3645024"/>
            <a:ext cx="4993845" cy="2980289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5125" name="Picture 5" descr="C:\Users\User\Desktop\участие в конкурсах и других мероприятиях\Музей  памяти воинов - интернационалистов\МУЗЕЙ ПАМЯТИ ВОИНОВ -интернац 22.02.23г\IMG-206007bf53f607f57794339053a53814-V.jpg"/>
          <p:cNvPicPr>
            <a:picLocks noChangeAspect="1" noChangeArrowheads="1"/>
          </p:cNvPicPr>
          <p:nvPr/>
        </p:nvPicPr>
        <p:blipFill>
          <a:blip r:embed="rId5"/>
          <a:srcRect l="12288" t="13654" r="18077"/>
          <a:stretch>
            <a:fillRect/>
          </a:stretch>
        </p:blipFill>
        <p:spPr bwMode="auto">
          <a:xfrm>
            <a:off x="0" y="3573016"/>
            <a:ext cx="3377416" cy="3140968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>
            <a:normAutofit fontScale="90000"/>
          </a:bodyPr>
          <a:lstStyle/>
          <a:p>
            <a:r>
              <a:rPr lang="ru-RU" sz="1800" b="1">
                <a:latin typeface="Times New Roman" pitchFamily="18" charset="0"/>
                <a:cs typeface="Times New Roman" pitchFamily="18" charset="0"/>
              </a:rPr>
              <a:t>Челябинский Государственный   Академический Театр Драмы имени Наума Орлова</a:t>
            </a:r>
            <a:br>
              <a:rPr lang="ru-RU" sz="1800" b="1">
                <a:latin typeface="Times New Roman" pitchFamily="18" charset="0"/>
                <a:cs typeface="Times New Roman" pitchFamily="18" charset="0"/>
              </a:rPr>
            </a:br>
            <a:r>
              <a:rPr lang="ru-RU" sz="1800" b="1">
                <a:latin typeface="Times New Roman" pitchFamily="18" charset="0"/>
                <a:cs typeface="Times New Roman" pitchFamily="18" charset="0"/>
              </a:rPr>
              <a:t> Музей воинов-интернационалистов</a:t>
            </a:r>
            <a:endParaRPr lang="ru-RU" sz="1800"/>
          </a:p>
        </p:txBody>
      </p:sp>
      <p:pic>
        <p:nvPicPr>
          <p:cNvPr id="9" name="Picture 4" descr="C:\Users\User\Desktop\участие в конкурсах и других мероприятиях\Музей  памяти воинов - интернационалистов\МУЗЕЙ ПАМЯТИ ВОИНОВ -интернац 22.02.23г\IMG-902ca5fd31776904b4934f1cc3790779-V.jpg"/>
          <p:cNvPicPr>
            <a:picLocks noGrp="1" noChangeAspect="1" noChangeArrowheads="1"/>
          </p:cNvPicPr>
          <p:nvPr>
            <p:ph idx="1"/>
          </p:nvPr>
        </p:nvPicPr>
        <p:blipFill>
          <a:blip r:embed="rId6"/>
          <a:srcRect t="9277"/>
          <a:stretch>
            <a:fillRect/>
          </a:stretch>
        </p:blipFill>
        <p:spPr bwMode="auto">
          <a:xfrm>
            <a:off x="4716016" y="764704"/>
            <a:ext cx="4139952" cy="2816932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4" name="Picture 2" descr="http://cf3.ppt-online.org/files3/slide/g/gHpmachjxRsL13NG602PX8veSoZytVBd9nUqQk/slide-1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5592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b="1">
                <a:latin typeface="Times New Roman" pitchFamily="18" charset="0"/>
                <a:cs typeface="Times New Roman" pitchFamily="18" charset="0"/>
              </a:rPr>
              <a:t>«Клуб профессиональных знакомств»</a:t>
            </a:r>
            <a:br>
              <a:rPr lang="ru-RU" sz="1600" b="1">
                <a:latin typeface="Times New Roman" pitchFamily="18" charset="0"/>
                <a:cs typeface="Times New Roman" pitchFamily="18" charset="0"/>
              </a:rPr>
            </a:br>
            <a:r>
              <a:rPr lang="ru-RU" sz="1600" b="1">
                <a:latin typeface="Times New Roman" pitchFamily="18" charset="0"/>
                <a:cs typeface="Times New Roman" pitchFamily="18" charset="0"/>
              </a:rPr>
              <a:t>Форма работы с семьей, которая позволяет родителям быть не пассивными зрителями, а стать активными участниками образовательного пространства. </a:t>
            </a:r>
            <a:endParaRPr lang="ru-RU" sz="160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600" b="1">
                <a:latin typeface="Times New Roman" pitchFamily="18" charset="0"/>
                <a:cs typeface="Times New Roman" pitchFamily="18" charset="0"/>
              </a:rPr>
              <a:t>«У нас в гостях спасатели России»</a:t>
            </a:r>
          </a:p>
          <a:p>
            <a:pPr>
              <a:buNone/>
            </a:pPr>
            <a:r>
              <a:rPr lang="ru-RU" sz="16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>
                <a:latin typeface="Times New Roman" pitchFamily="18" charset="0"/>
                <a:cs typeface="Times New Roman" pitchFamily="18" charset="0"/>
              </a:rPr>
              <a:t>Встреча с Шальновой Еленой Викторовной (инженер МЧС) и  </a:t>
            </a:r>
          </a:p>
          <a:p>
            <a:pPr>
              <a:buNone/>
            </a:pPr>
            <a:r>
              <a:rPr lang="ru-RU" sz="1400" b="1">
                <a:latin typeface="Times New Roman" pitchFamily="18" charset="0"/>
                <a:cs typeface="Times New Roman" pitchFamily="18" charset="0"/>
              </a:rPr>
              <a:t>Ильиным Евгением Викторовичем (водитель автомобиля МЧС)</a:t>
            </a:r>
          </a:p>
        </p:txBody>
      </p:sp>
      <p:pic>
        <p:nvPicPr>
          <p:cNvPr id="6147" name="Picture 3" descr="C:\Users\User\Desktop\участие в конкурсах и других мероприятиях\клуб профессиональных знакоств СПАСАТЕЛИ МЧС\DSC_4188.JPG"/>
          <p:cNvPicPr>
            <a:picLocks noChangeAspect="1" noChangeArrowheads="1"/>
          </p:cNvPicPr>
          <p:nvPr/>
        </p:nvPicPr>
        <p:blipFill>
          <a:blip r:embed="rId3"/>
          <a:srcRect l="4484" t="15173" r="17051"/>
          <a:stretch>
            <a:fillRect/>
          </a:stretch>
        </p:blipFill>
        <p:spPr bwMode="auto">
          <a:xfrm>
            <a:off x="3923928" y="3907804"/>
            <a:ext cx="4104456" cy="2950196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6148" name="Picture 4" descr="C:\Users\User\Desktop\участие в конкурсах и других мероприятиях\клуб профессиональных знакоств СПАСАТЕЛИ МЧС\DSC_4192.JP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5786619" y="1700808"/>
            <a:ext cx="3357381" cy="2232248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6149" name="Picture 5" descr="C:\Users\User\Desktop\участие в конкурсах и других мероприятиях\клуб профессиональных знакоств СПАСАТЕЛИ МЧС\DSC_4181.JPG"/>
          <p:cNvPicPr>
            <a:picLocks noChangeAspect="1" noChangeArrowheads="1"/>
          </p:cNvPicPr>
          <p:nvPr/>
        </p:nvPicPr>
        <p:blipFill>
          <a:blip r:embed="rId5"/>
          <a:srcRect l="31343" t="8979" r="16418"/>
          <a:stretch>
            <a:fillRect/>
          </a:stretch>
        </p:blipFill>
        <p:spPr bwMode="auto">
          <a:xfrm>
            <a:off x="0" y="2249488"/>
            <a:ext cx="3978068" cy="4608512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4" name="Picture 2" descr="http://cf3.ppt-online.org/files3/slide/g/gHpmachjxRsL13NG602PX8veSoZytVBd9nUqQk/slide-1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5592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864096"/>
          </a:xfrm>
        </p:spPr>
        <p:txBody>
          <a:bodyPr>
            <a:normAutofit/>
          </a:bodyPr>
          <a:lstStyle/>
          <a:p>
            <a:r>
              <a:rPr lang="ru-RU" sz="1600" b="1">
                <a:latin typeface="Times New Roman" pitchFamily="18" charset="0"/>
                <a:cs typeface="Times New Roman" pitchFamily="18" charset="0"/>
              </a:rPr>
              <a:t>Выездное занятие в  музей ГИБДД Челябинской области</a:t>
            </a:r>
            <a:br>
              <a:rPr lang="ru-RU" sz="1600" b="1">
                <a:latin typeface="Times New Roman" pitchFamily="18" charset="0"/>
                <a:cs typeface="Times New Roman" pitchFamily="18" charset="0"/>
              </a:rPr>
            </a:br>
            <a:r>
              <a:rPr lang="ru-RU" sz="1600" b="1">
                <a:latin typeface="Times New Roman" pitchFamily="18" charset="0"/>
                <a:cs typeface="Times New Roman" pitchFamily="18" charset="0"/>
              </a:rPr>
              <a:t>Встреча с Галиаскаровой Анастасией Константиновной (аналитик в ГИБДД)</a:t>
            </a:r>
          </a:p>
        </p:txBody>
      </p:sp>
      <p:pic>
        <p:nvPicPr>
          <p:cNvPr id="7170" name="Picture 2" descr="C:\Users\User\Desktop\участие в конкурсах и других мероприятиях\фото МУЗЕЙ ГИБДД 02.12.22\DSC_4691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 l="17189"/>
          <a:stretch>
            <a:fillRect/>
          </a:stretch>
        </p:blipFill>
        <p:spPr bwMode="auto">
          <a:xfrm>
            <a:off x="103050" y="3356993"/>
            <a:ext cx="4360430" cy="3501007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7171" name="Picture 3" descr="C:\Users\User\Desktop\участие в конкурсах и других мероприятиях\фото МУЗЕЙ ГИБДД 02.12.22\DSC_4700.JPG"/>
          <p:cNvPicPr>
            <a:picLocks noChangeAspect="1" noChangeArrowheads="1"/>
          </p:cNvPicPr>
          <p:nvPr/>
        </p:nvPicPr>
        <p:blipFill>
          <a:blip r:embed="rId4"/>
          <a:srcRect l="2219" t="11979" r="5746"/>
          <a:stretch>
            <a:fillRect/>
          </a:stretch>
        </p:blipFill>
        <p:spPr bwMode="auto">
          <a:xfrm>
            <a:off x="4247456" y="980728"/>
            <a:ext cx="4896544" cy="3113596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7172" name="Picture 4" descr="C:\Users\User\Desktop\участие в конкурсах и других мероприятиях\фото МУЗЕЙ ГИБДД 02.12.22\DSC_4667.JPG"/>
          <p:cNvPicPr>
            <a:picLocks noChangeAspect="1" noChangeArrowheads="1"/>
          </p:cNvPicPr>
          <p:nvPr/>
        </p:nvPicPr>
        <p:blipFill>
          <a:blip r:embed="rId5"/>
          <a:srcRect l="18255" t="17050"/>
          <a:stretch>
            <a:fillRect/>
          </a:stretch>
        </p:blipFill>
        <p:spPr bwMode="auto">
          <a:xfrm>
            <a:off x="323528" y="980728"/>
            <a:ext cx="3456384" cy="2331946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7173" name="Picture 5" descr="C:\Users\User\Desktop\участие в конкурсах и других мероприятиях\фото МУЗЕЙ ГИБДД 02.12.22\DSC_4683.JPG"/>
          <p:cNvPicPr>
            <a:picLocks noChangeAspect="1" noChangeArrowheads="1"/>
          </p:cNvPicPr>
          <p:nvPr/>
        </p:nvPicPr>
        <p:blipFill>
          <a:blip r:embed="rId6"/>
          <a:srcRect l="10573" t="14829"/>
          <a:stretch>
            <a:fillRect/>
          </a:stretch>
        </p:blipFill>
        <p:spPr bwMode="auto">
          <a:xfrm>
            <a:off x="4560598" y="4149080"/>
            <a:ext cx="4277870" cy="2708920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4" name="Picture 2" descr="http://cf3.ppt-online.org/files3/slide/g/gHpmachjxRsL13NG602PX8veSoZytVBd9nUqQk/slide-1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-1" y="0"/>
            <a:ext cx="9155921" cy="6858000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sz="1800" b="1" i="1">
                <a:latin typeface="Times New Roman" pitchFamily="18" charset="0"/>
                <a:cs typeface="Times New Roman" pitchFamily="18" charset="0"/>
              </a:rPr>
            </a:br>
            <a:br>
              <a:rPr lang="ru-RU" sz="1800" b="1" i="1">
                <a:latin typeface="Times New Roman" pitchFamily="18" charset="0"/>
                <a:cs typeface="Times New Roman" pitchFamily="18" charset="0"/>
              </a:rPr>
            </a:br>
            <a:br>
              <a:rPr lang="ru-RU" sz="1800" b="1" i="1">
                <a:latin typeface="Times New Roman" pitchFamily="18" charset="0"/>
                <a:cs typeface="Times New Roman" pitchFamily="18" charset="0"/>
              </a:rPr>
            </a:br>
            <a:br>
              <a:rPr lang="ru-RU" sz="1800" b="1" i="1">
                <a:latin typeface="Times New Roman" pitchFamily="18" charset="0"/>
                <a:cs typeface="Times New Roman" pitchFamily="18" charset="0"/>
              </a:rPr>
            </a:br>
            <a:br>
              <a:rPr lang="ru-RU" sz="1800" b="1" i="1">
                <a:latin typeface="Times New Roman" pitchFamily="18" charset="0"/>
                <a:cs typeface="Times New Roman" pitchFamily="18" charset="0"/>
              </a:rPr>
            </a:br>
            <a:br>
              <a:rPr lang="ru-RU" sz="1800" b="1" i="1">
                <a:latin typeface="Times New Roman" pitchFamily="18" charset="0"/>
                <a:cs typeface="Times New Roman" pitchFamily="18" charset="0"/>
              </a:rPr>
            </a:br>
            <a:br>
              <a:rPr lang="ru-RU" sz="1800" b="1" i="1">
                <a:latin typeface="Times New Roman" pitchFamily="18" charset="0"/>
                <a:cs typeface="Times New Roman" pitchFamily="18" charset="0"/>
              </a:rPr>
            </a:br>
            <a:r>
              <a:rPr lang="ru-RU" sz="2700" b="1">
                <a:latin typeface="Times New Roman" pitchFamily="18" charset="0"/>
                <a:cs typeface="Times New Roman" pitchFamily="18" charset="0"/>
              </a:rPr>
              <a:t>Вечер разгаданных и неразгаданных тайн </a:t>
            </a:r>
            <a:br>
              <a:rPr lang="ru-RU" sz="2700" b="1">
                <a:latin typeface="Times New Roman" pitchFamily="18" charset="0"/>
                <a:cs typeface="Times New Roman" pitchFamily="18" charset="0"/>
              </a:rPr>
            </a:br>
            <a:br>
              <a:rPr lang="ru-RU" sz="2700" b="1">
                <a:latin typeface="Times New Roman" pitchFamily="18" charset="0"/>
                <a:cs typeface="Times New Roman" pitchFamily="18" charset="0"/>
              </a:rPr>
            </a:br>
            <a:br>
              <a:rPr lang="ru-RU" sz="1800" b="1" i="1">
                <a:latin typeface="Times New Roman" pitchFamily="18" charset="0"/>
                <a:cs typeface="Times New Roman" pitchFamily="18" charset="0"/>
              </a:rPr>
            </a:br>
            <a:br>
              <a:rPr lang="ru-RU" sz="1800" b="1" i="1">
                <a:latin typeface="Times New Roman" pitchFamily="18" charset="0"/>
                <a:cs typeface="Times New Roman" pitchFamily="18" charset="0"/>
              </a:rPr>
            </a:br>
            <a:br>
              <a:rPr lang="ru-RU" sz="1800" b="1" i="1">
                <a:latin typeface="Times New Roman" pitchFamily="18" charset="0"/>
                <a:cs typeface="Times New Roman" pitchFamily="18" charset="0"/>
              </a:rPr>
            </a:br>
            <a:br>
              <a:rPr lang="ru-RU" sz="1800" b="1" i="1">
                <a:latin typeface="Times New Roman" pitchFamily="18" charset="0"/>
                <a:cs typeface="Times New Roman" pitchFamily="18" charset="0"/>
              </a:rPr>
            </a:br>
            <a:endParaRPr lang="ru-RU"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/>
              <a:t>       </a:t>
            </a:r>
            <a:r>
              <a:rPr lang="ru-RU" sz="1800" b="1">
                <a:latin typeface="Times New Roman" pitchFamily="18" charset="0"/>
                <a:cs typeface="Times New Roman" pitchFamily="18" charset="0"/>
              </a:rPr>
              <a:t>Познавательное творческое дело-обозрение. Проводится с целью привлечь  внимание участников к научным открытиям, к нерешенным проблемам жизни, к различным сторонам и явлениям окружающего мира.</a:t>
            </a:r>
          </a:p>
          <a:p>
            <a:pPr>
              <a:buNone/>
            </a:pPr>
            <a:r>
              <a:rPr lang="ru-RU" sz="1800" b="1">
                <a:latin typeface="Times New Roman" pitchFamily="18" charset="0"/>
                <a:cs typeface="Times New Roman" pitchFamily="18" charset="0"/>
              </a:rPr>
              <a:t>      Вечер разгаданных и неразгаданных тайн позволяет ребятам и взрослым в живой, непринужденной форме обмениваться своими знаниями, мнениями,  учит ставить вопросы,  вести коллективный поиск истины, мобилизуя сведения, полученные из самых разных источников.</a:t>
            </a:r>
          </a:p>
          <a:p>
            <a:pPr>
              <a:buNone/>
            </a:pPr>
            <a:r>
              <a:rPr lang="ru-RU" sz="1800" b="1">
                <a:latin typeface="Times New Roman" pitchFamily="18" charset="0"/>
                <a:cs typeface="Times New Roman" pitchFamily="18" charset="0"/>
              </a:rPr>
              <a:t>      Встреча с Буляковой Евгенией  Викторовной (повар)</a:t>
            </a:r>
          </a:p>
          <a:p>
            <a:pPr>
              <a:buNone/>
            </a:pPr>
            <a:r>
              <a:rPr lang="ru-RU" sz="1800" b="1">
                <a:latin typeface="Times New Roman" pitchFamily="18" charset="0"/>
                <a:cs typeface="Times New Roman" pitchFamily="18" charset="0"/>
              </a:rPr>
              <a:t>      Соболь Ксенией Викторовной (медсестра)</a:t>
            </a:r>
          </a:p>
          <a:p>
            <a:pPr>
              <a:buNone/>
            </a:pPr>
            <a:r>
              <a:rPr lang="ru-RU" sz="1800" b="1">
                <a:latin typeface="Times New Roman" pitchFamily="18" charset="0"/>
                <a:cs typeface="Times New Roman" pitchFamily="18" charset="0"/>
              </a:rPr>
              <a:t>      Мокиным  Денисом Валерьевичем (диджей)</a:t>
            </a:r>
          </a:p>
          <a:p>
            <a:pPr>
              <a:buNone/>
            </a:pPr>
            <a:r>
              <a:rPr lang="ru-RU" sz="1800" b="1" i="1">
                <a:latin typeface="Times New Roman" pitchFamily="18" charset="0"/>
                <a:cs typeface="Times New Roman" pitchFamily="18" charset="0"/>
              </a:rPr>
              <a:t>       </a:t>
            </a:r>
            <a:endParaRPr lang="ru-RU" sz="1900" b="1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4" name="Picture 2" descr="http://cf3.ppt-online.org/files3/slide/g/gHpmachjxRsL13NG602PX8veSoZytVBd9nUqQk/slide-1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-11921" y="0"/>
            <a:ext cx="9155922" cy="6858000"/>
          </a:xfrm>
          <a:prstGeom prst="rect">
            <a:avLst/>
          </a:prstGeom>
          <a:noFill/>
        </p:spPr>
      </p:pic>
      <p:pic>
        <p:nvPicPr>
          <p:cNvPr id="1027" name="Picture 3" descr="C:\Users\User\Desktop\участие в конкурсах и других мероприятиях\вечер разгаданных и не разгаданных тайн\DSC_4499.JPG"/>
          <p:cNvPicPr>
            <a:picLocks noChangeAspect="1" noChangeArrowheads="1"/>
          </p:cNvPicPr>
          <p:nvPr/>
        </p:nvPicPr>
        <p:blipFill>
          <a:blip r:embed="rId3"/>
          <a:srcRect l="20810" t="9206" r="4518"/>
          <a:stretch>
            <a:fillRect/>
          </a:stretch>
        </p:blipFill>
        <p:spPr bwMode="auto">
          <a:xfrm>
            <a:off x="5618794" y="0"/>
            <a:ext cx="3525206" cy="2849899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1028" name="Picture 4" descr="C:\Users\User\Desktop\участие в конкурсах и других мероприятиях\вечер разгаданных и не разгаданных тайн\DSC_4473.JP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0" y="0"/>
            <a:ext cx="4332107" cy="2880320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1029" name="Picture 5" descr="C:\Users\User\Desktop\участие в конкурсах и других мероприятиях\вечер разгаданных и не разгаданных тайн\DSC_4502.JPG"/>
          <p:cNvPicPr>
            <a:picLocks noChangeAspect="1" noChangeArrowheads="1"/>
          </p:cNvPicPr>
          <p:nvPr/>
        </p:nvPicPr>
        <p:blipFill>
          <a:blip r:embed="rId5"/>
          <a:srcRect t="19875" r="36571"/>
          <a:stretch>
            <a:fillRect/>
          </a:stretch>
        </p:blipFill>
        <p:spPr bwMode="auto">
          <a:xfrm>
            <a:off x="2888361" y="1628800"/>
            <a:ext cx="2835765" cy="2381720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1030" name="Picture 6" descr="C:\Users\User\Desktop\участие в конкурсах и других мероприятиях\вечер разгаданных и не разгаданных тайн\DSC_4522.JPG"/>
          <p:cNvPicPr>
            <a:picLocks noChangeAspect="1" noChangeArrowheads="1"/>
          </p:cNvPicPr>
          <p:nvPr/>
        </p:nvPicPr>
        <p:blipFill>
          <a:blip r:embed="rId6"/>
          <a:srcRect l="17415" r="21985" b="8855"/>
          <a:stretch>
            <a:fillRect/>
          </a:stretch>
        </p:blipFill>
        <p:spPr bwMode="auto">
          <a:xfrm>
            <a:off x="6047656" y="3068960"/>
            <a:ext cx="3096344" cy="3096344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1026" name="Picture 2" descr="C:\Users\User\Desktop\участие в конкурсах и других мероприятиях\вечер разгаданных и не разгаданных тайн\DSC_4536.JPG"/>
          <p:cNvPicPr>
            <a:picLocks noChangeAspect="1" noChangeArrowheads="1"/>
          </p:cNvPicPr>
          <p:nvPr/>
        </p:nvPicPr>
        <p:blipFill>
          <a:blip r:embed="rId7"/>
          <a:srcRect t="26996" r="9402" b="10015"/>
          <a:stretch>
            <a:fillRect/>
          </a:stretch>
        </p:blipFill>
        <p:spPr bwMode="auto">
          <a:xfrm>
            <a:off x="0" y="3944030"/>
            <a:ext cx="6303691" cy="2913970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Picture 2" descr="http://cf3.ppt-online.org/files3/slide/g/gHpmachjxRsL13NG602PX8veSoZytVBd9nUqQk/slide-1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-1" y="0"/>
            <a:ext cx="9155921" cy="685800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b="1">
                <a:latin typeface="Times New Roman" pitchFamily="18" charset="0"/>
                <a:cs typeface="Times New Roman" pitchFamily="18" charset="0"/>
              </a:rPr>
              <a:t>«Кто такой историк»</a:t>
            </a:r>
            <a:br>
              <a:rPr lang="ru-RU" sz="1800" b="1">
                <a:latin typeface="Times New Roman" pitchFamily="18" charset="0"/>
                <a:cs typeface="Times New Roman" pitchFamily="18" charset="0"/>
              </a:rPr>
            </a:br>
            <a:endParaRPr lang="ru-RU" sz="18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b="1">
                <a:latin typeface="Times New Roman" pitchFamily="18" charset="0"/>
                <a:cs typeface="Times New Roman" pitchFamily="18" charset="0"/>
              </a:rPr>
              <a:t>Встреча с Глинских Полиной Алексеевной</a:t>
            </a:r>
          </a:p>
          <a:p>
            <a:pPr>
              <a:buNone/>
            </a:pPr>
            <a:r>
              <a:rPr lang="ru-RU" sz="1800" b="1">
                <a:latin typeface="Times New Roman" pitchFamily="18" charset="0"/>
                <a:cs typeface="Times New Roman" pitchFamily="18" charset="0"/>
              </a:rPr>
              <a:t> (директор мультимидийного парка «Россия – моя история»)</a:t>
            </a:r>
          </a:p>
        </p:txBody>
      </p:sp>
      <p:pic>
        <p:nvPicPr>
          <p:cNvPr id="2050" name="Picture 2" descr="C:\Users\User\Desktop\участие в конкурсах и других мероприятиях\ПРОФЕССИЯ - ЭКСКУРСОВОД\DSC_4469.JPG"/>
          <p:cNvPicPr>
            <a:picLocks noChangeAspect="1" noChangeArrowheads="1"/>
          </p:cNvPicPr>
          <p:nvPr/>
        </p:nvPicPr>
        <p:blipFill>
          <a:blip r:embed="rId3"/>
          <a:srcRect t="29391" r="3967"/>
          <a:stretch>
            <a:fillRect/>
          </a:stretch>
        </p:blipFill>
        <p:spPr bwMode="auto">
          <a:xfrm>
            <a:off x="179513" y="4073860"/>
            <a:ext cx="5400599" cy="2640122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2051" name="Picture 3" descr="C:\Users\User\Desktop\участие в конкурсах и других мероприятиях\ПРОФЕССИЯ - ЭКСКУРСОВОД\DSC_4447.JP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4595289" y="1628800"/>
            <a:ext cx="4548711" cy="3024336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2052" name="Picture 4" descr="C:\Users\User\Desktop\участие в конкурсах и других мероприятиях\ПРОФЕССИЯ - ЭКСКУРСОВОД\DSC_4461.JPG"/>
          <p:cNvPicPr>
            <a:picLocks noChangeAspect="1" noChangeArrowheads="1"/>
          </p:cNvPicPr>
          <p:nvPr/>
        </p:nvPicPr>
        <p:blipFill>
          <a:blip r:embed="rId5"/>
          <a:srcRect t="24119"/>
          <a:stretch>
            <a:fillRect/>
          </a:stretch>
        </p:blipFill>
        <p:spPr bwMode="auto">
          <a:xfrm>
            <a:off x="179512" y="1700808"/>
            <a:ext cx="4281826" cy="2160240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2053" name="Picture 5" descr="C:\Users\User\Desktop\участие в конкурсах и других мероприятиях\ПРОФЕССИЯ - ЭКСКУРСОВОД\DSC_4457.JPG"/>
          <p:cNvPicPr>
            <a:picLocks noChangeAspect="1" noChangeArrowheads="1"/>
          </p:cNvPicPr>
          <p:nvPr/>
        </p:nvPicPr>
        <p:blipFill>
          <a:blip r:embed="rId6"/>
          <a:srcRect r="41486"/>
          <a:stretch>
            <a:fillRect/>
          </a:stretch>
        </p:blipFill>
        <p:spPr bwMode="auto">
          <a:xfrm>
            <a:off x="6372200" y="3789040"/>
            <a:ext cx="2520280" cy="2863718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Picture 2" descr="http://cf3.ppt-online.org/files3/slide/g/gHpmachjxRsL13NG602PX8veSoZytVBd9nUqQk/slide-1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-1" y="0"/>
            <a:ext cx="915592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584176"/>
          </a:xfrm>
        </p:spPr>
        <p:txBody>
          <a:bodyPr>
            <a:normAutofit fontScale="90000"/>
          </a:bodyPr>
          <a:lstStyle/>
          <a:p>
            <a:r>
              <a:rPr lang="ru-RU" sz="2200" b="1" i="1">
                <a:latin typeface="Times New Roman" pitchFamily="18" charset="0"/>
                <a:cs typeface="Times New Roman" pitchFamily="18" charset="0"/>
              </a:rPr>
              <a:t>3 этап «Заключительный»</a:t>
            </a:r>
            <a:br>
              <a:rPr lang="ru-RU" sz="2200" b="1" i="1">
                <a:latin typeface="Times New Roman" pitchFamily="18" charset="0"/>
                <a:cs typeface="Times New Roman" pitchFamily="18" charset="0"/>
              </a:rPr>
            </a:br>
            <a:r>
              <a:rPr lang="ru-RU" sz="2000"/>
              <a:t> 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На итоговом занятии «Школы юного инженера» дети представили свои изобретения. Создали в группе выставку детских изобретений. Представили проект «Школа юного инженера» на Фестивале «Парад профессий» в рамках ДОУ.</a:t>
            </a:r>
            <a:br>
              <a:rPr lang="ru-RU" sz="2400"/>
            </a:br>
            <a:endParaRPr lang="ru-RU" sz="22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User\Desktop\участие в конкурсах и других мероприятиях\мы испытатели\DSC_4924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 l="12966" t="6955" r="32641"/>
          <a:stretch>
            <a:fillRect/>
          </a:stretch>
        </p:blipFill>
        <p:spPr bwMode="auto">
          <a:xfrm>
            <a:off x="3690884" y="1844824"/>
            <a:ext cx="3418789" cy="3888432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2051" name="Picture 3" descr="C:\Users\User\Desktop\Профессии Дидактические игры\20230512_110301.jp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96011" y="1844824"/>
            <a:ext cx="3552394" cy="2664296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2052" name="Picture 4" descr="C:\Users\User\Desktop\Профессии Дидактические игры\IMG-82ea0d98a3b3041d3e9f4079dd5aaf54-V.jpg"/>
          <p:cNvPicPr>
            <a:picLocks noChangeAspect="1" noChangeArrowheads="1"/>
          </p:cNvPicPr>
          <p:nvPr/>
        </p:nvPicPr>
        <p:blipFill>
          <a:blip r:embed="rId5"/>
          <a:srcRect l="9299" t="29291" r="14452" b="28865"/>
          <a:stretch>
            <a:fillRect/>
          </a:stretch>
        </p:blipFill>
        <p:spPr bwMode="auto">
          <a:xfrm>
            <a:off x="179512" y="4509120"/>
            <a:ext cx="3096344" cy="2265618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2053" name="Picture 5" descr="C:\Users\User\Desktop\Профессии Дидактические игры\IMG-140b0233bbdee232f70b50a0c732e996-V.jpg"/>
          <p:cNvPicPr>
            <a:picLocks noChangeAspect="1" noChangeArrowheads="1"/>
          </p:cNvPicPr>
          <p:nvPr/>
        </p:nvPicPr>
        <p:blipFill>
          <a:blip r:embed="rId6"/>
          <a:srcRect l="61478" t="31599" r="9007" b="35196"/>
          <a:stretch>
            <a:fillRect/>
          </a:stretch>
        </p:blipFill>
        <p:spPr bwMode="auto">
          <a:xfrm>
            <a:off x="7175781" y="1556792"/>
            <a:ext cx="1968219" cy="2952328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2054" name="Picture 6" descr="C:\Users\User\Desktop\Профессии Дидактические игры\IMG-202f7a74785071f42f67549d5ed6c890-V.jpg"/>
          <p:cNvPicPr>
            <a:picLocks noChangeAspect="1" noChangeArrowheads="1"/>
          </p:cNvPicPr>
          <p:nvPr/>
        </p:nvPicPr>
        <p:blipFill>
          <a:blip r:embed="rId7"/>
          <a:srcRect l="32061" t="42855" r="22379" b="7433"/>
          <a:stretch>
            <a:fillRect/>
          </a:stretch>
        </p:blipFill>
        <p:spPr bwMode="auto">
          <a:xfrm>
            <a:off x="6415741" y="4149080"/>
            <a:ext cx="2522099" cy="2708920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Picture 2" descr="http://cf3.ppt-online.org/files3/slide/g/gHpmachjxRsL13NG602PX8veSoZytVBd9nUqQk/slide-1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55921" cy="685800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700808"/>
            <a:ext cx="8229600" cy="2232248"/>
          </a:xfrm>
        </p:spPr>
        <p:txBody>
          <a:bodyPr>
            <a:normAutofit/>
          </a:bodyPr>
          <a:lstStyle/>
          <a:p>
            <a:pPr algn="l"/>
            <a:r>
              <a:rPr lang="ru-RU" sz="1800" b="1">
                <a:latin typeface="Times New Roman" pitchFamily="18" charset="0"/>
                <a:cs typeface="Times New Roman" pitchFamily="18" charset="0"/>
              </a:rPr>
              <a:t>Вывод:</a:t>
            </a:r>
            <a:br>
              <a:rPr lang="ru-RU" sz="1800" b="1">
                <a:latin typeface="Times New Roman" pitchFamily="18" charset="0"/>
                <a:cs typeface="Times New Roman" pitchFamily="18" charset="0"/>
              </a:rPr>
            </a:br>
            <a:r>
              <a:rPr lang="ru-RU" sz="1800" b="1">
                <a:latin typeface="Times New Roman" pitchFamily="18" charset="0"/>
                <a:cs typeface="Times New Roman" pitchFamily="18" charset="0"/>
              </a:rPr>
              <a:t>Счастье в профессии – это когда ты делаешь то, что у тебя очень хорошо получается, тебе нравится это делать, это нужно другим людям. </a:t>
            </a:r>
            <a:br>
              <a:rPr lang="ru-RU" sz="1800" b="1">
                <a:latin typeface="Times New Roman" pitchFamily="18" charset="0"/>
                <a:cs typeface="Times New Roman" pitchFamily="18" charset="0"/>
              </a:rPr>
            </a:br>
            <a:r>
              <a:rPr lang="ru-RU" sz="1800" b="1">
                <a:latin typeface="Times New Roman" pitchFamily="18" charset="0"/>
                <a:cs typeface="Times New Roman" pitchFamily="18" charset="0"/>
              </a:rPr>
              <a:t>Чем разнообразнее представления дошкольника о мире профессий, тем этот мир ярче   привлекательнее  для  него,  тем  легче  в  будущем  для  него  сделать  свой  решающий  выбор.</a:t>
            </a:r>
          </a:p>
        </p:txBody>
      </p:sp>
    </p:spTree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Picture 2" descr="http://cf3.ppt-online.org/files3/slide/g/gHpmachjxRsL13NG602PX8veSoZytVBd9nUqQk/slide-1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8930"/>
            <a:ext cx="9144000" cy="6849070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34682"/>
          </a:xfrm>
        </p:spPr>
        <p:txBody>
          <a:bodyPr>
            <a:normAutofit/>
          </a:bodyPr>
          <a:lstStyle/>
          <a:p>
            <a:pPr algn="l"/>
            <a:r>
              <a:rPr lang="ru-RU" sz="1800" b="1" u="sng">
                <a:latin typeface="Times New Roman" pitchFamily="18" charset="0"/>
                <a:cs typeface="Times New Roman" pitchFamily="18" charset="0"/>
              </a:rPr>
              <a:t>Постановка проблемы: </a:t>
            </a:r>
            <a:br>
              <a:rPr lang="ru-RU" sz="1800">
                <a:latin typeface="Times New Roman" pitchFamily="18" charset="0"/>
                <a:cs typeface="Times New Roman" pitchFamily="18" charset="0"/>
              </a:rPr>
            </a:br>
            <a:r>
              <a:rPr lang="ru-RU" sz="1800">
                <a:latin typeface="Times New Roman" pitchFamily="18" charset="0"/>
                <a:cs typeface="Times New Roman" pitchFamily="18" charset="0"/>
              </a:rPr>
              <a:t>В Федеральном государственном образовательном стандарте дошкольного образования одно из направлений в социально - коммуникативном развитии – это формирование позитивных установок к различным видам труда и творчества.  В жизни каждого человека профессиональная деятельность занимает важное место. С первых шагов ребенка, родители задумываются о его будущем, внимательно следят за интересами и склонностями своего ребенка, стараясь предопределить его профессиональную судьбу.</a:t>
            </a:r>
            <a:br>
              <a:rPr lang="ru-RU" sz="1800">
                <a:latin typeface="Times New Roman" pitchFamily="18" charset="0"/>
                <a:cs typeface="Times New Roman" pitchFamily="18" charset="0"/>
              </a:rPr>
            </a:br>
            <a:r>
              <a:rPr lang="ru-RU" sz="1800" b="1" u="sng">
                <a:latin typeface="Times New Roman" pitchFamily="18" charset="0"/>
                <a:cs typeface="Times New Roman" pitchFamily="18" charset="0"/>
              </a:rPr>
              <a:t>Актуальность:</a:t>
            </a:r>
            <a:r>
              <a:rPr lang="ru-RU" sz="1800">
                <a:latin typeface="Times New Roman" pitchFamily="18" charset="0"/>
                <a:cs typeface="Times New Roman" pitchFamily="18" charset="0"/>
              </a:rPr>
              <a:t> ознакомление с трудовой деятельностью взрослых имеет решающее значение и для формирования у ребенка первоначальных представлений о роли труда и значимости профессий в жизни общества. </a:t>
            </a:r>
            <a:br>
              <a:rPr lang="ru-RU" sz="1800">
                <a:latin typeface="Times New Roman" pitchFamily="18" charset="0"/>
                <a:cs typeface="Times New Roman" pitchFamily="18" charset="0"/>
              </a:rPr>
            </a:br>
            <a:r>
              <a:rPr lang="ru-RU" sz="1800">
                <a:latin typeface="Times New Roman" pitchFamily="18" charset="0"/>
                <a:cs typeface="Times New Roman" pitchFamily="18" charset="0"/>
              </a:rPr>
              <a:t>Сейчас трудно спрогнозировать, в каких кадрах будет нуждаться экономика через 10-20 лет, когда профессии будут рождаться и умирать очень быстро. Но абсолютно точно, что для человека будущего, который сегодня является воспитанником детского сада, ключевым моментом в профессиональном успехе и самореализации будет гибкое сознание и мобильное отношение к смене профессиональной деятельности, чтобы иметь возможность проявить свои способности в различных видах деятельности. </a:t>
            </a:r>
            <a:br>
              <a:rPr lang="ru-RU" sz="1600">
                <a:latin typeface="Times New Roman" pitchFamily="18" charset="0"/>
                <a:cs typeface="Times New Roman" pitchFamily="18" charset="0"/>
              </a:rPr>
            </a:br>
            <a:endParaRPr lang="ru-RU" sz="16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4" name="Picture 2" descr="http://cf3.ppt-online.org/files3/slide/g/gHpmachjxRsL13NG602PX8veSoZytVBd9nUqQk/slide-1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-198783"/>
            <a:ext cx="9144000" cy="7056783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949280"/>
          </a:xfrm>
        </p:spPr>
        <p:txBody>
          <a:bodyPr>
            <a:normAutofit/>
          </a:bodyPr>
          <a:lstStyle/>
          <a:p>
            <a:pPr algn="l"/>
            <a:r>
              <a:rPr lang="ru-RU" sz="1800" b="1" u="sng">
                <a:latin typeface="Times New Roman" pitchFamily="18" charset="0"/>
                <a:cs typeface="Times New Roman" pitchFamily="18" charset="0"/>
              </a:rPr>
              <a:t>Цель проекта:</a:t>
            </a:r>
            <a:r>
              <a:rPr lang="ru-RU" sz="1800">
                <a:latin typeface="Times New Roman" pitchFamily="18" charset="0"/>
                <a:cs typeface="Times New Roman" pitchFamily="18" charset="0"/>
              </a:rPr>
              <a:t> формирование у воспитанников первоначальных представлений   о мире профессий через «погружение» в реальные практические ситуации.</a:t>
            </a:r>
            <a:br>
              <a:rPr lang="ru-RU" sz="1800">
                <a:latin typeface="Times New Roman" pitchFamily="18" charset="0"/>
                <a:cs typeface="Times New Roman" pitchFamily="18" charset="0"/>
              </a:rPr>
            </a:br>
            <a:r>
              <a:rPr lang="ru-RU" sz="1800" b="1" u="sng">
                <a:latin typeface="Times New Roman" pitchFamily="18" charset="0"/>
                <a:cs typeface="Times New Roman" pitchFamily="18" charset="0"/>
              </a:rPr>
              <a:t>Задачи проекта:</a:t>
            </a:r>
            <a:r>
              <a:rPr lang="ru-RU" sz="1800" b="1" i="1" u="sng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1800">
                <a:latin typeface="Times New Roman" pitchFamily="18" charset="0"/>
                <a:cs typeface="Times New Roman" pitchFamily="18" charset="0"/>
              </a:rPr>
            </a:br>
            <a:r>
              <a:rPr lang="ru-RU" sz="1800" u="sng">
                <a:latin typeface="Times New Roman" pitchFamily="18" charset="0"/>
                <a:cs typeface="Times New Roman" pitchFamily="18" charset="0"/>
              </a:rPr>
              <a:t>Образовательные:</a:t>
            </a:r>
            <a:r>
              <a:rPr lang="ru-RU" sz="1800">
                <a:latin typeface="Times New Roman" pitchFamily="18" charset="0"/>
                <a:cs typeface="Times New Roman" pitchFamily="18" charset="0"/>
              </a:rPr>
              <a:t> расширять представления детей о труде людей различных профессий; создать условия для развития конструктивных творческих способностей и овладения дошкольниками моделирующими видами деятельности через овладение техникой чтения элементарных схем, конструирование различных моделей; изучить историю появления профессии «инженер-конструктор»; сформировать у детей элементарное представление о тайнах различных устройств.</a:t>
            </a:r>
            <a:br>
              <a:rPr lang="ru-RU" sz="1800">
                <a:latin typeface="Times New Roman" pitchFamily="18" charset="0"/>
                <a:cs typeface="Times New Roman" pitchFamily="18" charset="0"/>
              </a:rPr>
            </a:br>
            <a:r>
              <a:rPr lang="ru-RU" sz="1800" u="sng">
                <a:latin typeface="Times New Roman" pitchFamily="18" charset="0"/>
                <a:cs typeface="Times New Roman" pitchFamily="18" charset="0"/>
              </a:rPr>
              <a:t>Развивающие:</a:t>
            </a:r>
            <a:r>
              <a:rPr lang="ru-RU" sz="1800">
                <a:latin typeface="Times New Roman" pitchFamily="18" charset="0"/>
                <a:cs typeface="Times New Roman" pitchFamily="18" charset="0"/>
              </a:rPr>
              <a:t> развивать творческое мышление и воображение; развивать детское экспериментирование, поощряя действия по преобразованию объектов; развивать мышление, общую и мелкую моторику; способствовать развитию интереса к совместной со сверстниками и взрослыми деятельности.</a:t>
            </a:r>
            <a:br>
              <a:rPr lang="ru-RU" sz="1800">
                <a:latin typeface="Times New Roman" pitchFamily="18" charset="0"/>
                <a:cs typeface="Times New Roman" pitchFamily="18" charset="0"/>
              </a:rPr>
            </a:br>
            <a:r>
              <a:rPr lang="ru-RU" sz="1800" u="sng">
                <a:latin typeface="Times New Roman" pitchFamily="18" charset="0"/>
                <a:cs typeface="Times New Roman" pitchFamily="18" charset="0"/>
              </a:rPr>
              <a:t>Воспитательные:</a:t>
            </a:r>
            <a:r>
              <a:rPr lang="ru-RU" sz="1800">
                <a:latin typeface="Times New Roman" pitchFamily="18" charset="0"/>
                <a:cs typeface="Times New Roman" pitchFamily="18" charset="0"/>
              </a:rPr>
              <a:t> Воспитывать бережное отношение к труду взрослых и его результатам; помочь детям осознать важность, необходимость и незаменимость каждой профессии через  взаимодействие с социальными партнерами.  Воспитывать ценностное отношение к собственному труду, труду сверстников и его результатам; воспитывать умение доводить начатое дело до конца.</a:t>
            </a:r>
            <a:br>
              <a:rPr lang="ru-RU" sz="1800">
                <a:latin typeface="Times New Roman" pitchFamily="18" charset="0"/>
                <a:cs typeface="Times New Roman" pitchFamily="18" charset="0"/>
              </a:rPr>
            </a:br>
            <a:endParaRPr lang="ru-RU" sz="18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Picture 2" descr="http://cf3.ppt-online.org/files3/slide/g/gHpmachjxRsL13NG602PX8veSoZytVBd9nUqQk/slide-1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-198783"/>
            <a:ext cx="9144000" cy="705678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82554"/>
          </a:xfrm>
        </p:spPr>
        <p:txBody>
          <a:bodyPr>
            <a:normAutofit/>
          </a:bodyPr>
          <a:lstStyle/>
          <a:p>
            <a:pPr algn="l"/>
            <a:r>
              <a:rPr lang="ru-RU" sz="1800" b="1" u="sng">
                <a:latin typeface="Times New Roman" pitchFamily="18" charset="0"/>
                <a:cs typeface="Times New Roman" pitchFamily="18" charset="0"/>
              </a:rPr>
              <a:t>Методы и формы работы: </a:t>
            </a:r>
            <a:br>
              <a:rPr lang="ru-RU" sz="1800">
                <a:latin typeface="Times New Roman" pitchFamily="18" charset="0"/>
                <a:cs typeface="Times New Roman" pitchFamily="18" charset="0"/>
              </a:rPr>
            </a:br>
            <a:r>
              <a:rPr lang="ru-RU" sz="1800">
                <a:latin typeface="Times New Roman" pitchFamily="18" charset="0"/>
                <a:cs typeface="Times New Roman" pitchFamily="18" charset="0"/>
              </a:rPr>
              <a:t>-словесный (беседы с использованием игровых персонажей и наглядности, чтение детской художественной литературы);</a:t>
            </a:r>
            <a:br>
              <a:rPr lang="ru-RU" sz="1800">
                <a:latin typeface="Times New Roman" pitchFamily="18" charset="0"/>
                <a:cs typeface="Times New Roman" pitchFamily="18" charset="0"/>
              </a:rPr>
            </a:br>
            <a:r>
              <a:rPr lang="ru-RU" sz="1800">
                <a:latin typeface="Times New Roman" pitchFamily="18" charset="0"/>
                <a:cs typeface="Times New Roman" pitchFamily="18" charset="0"/>
              </a:rPr>
              <a:t>-наглядный (наблюдение конкретных трудовых процессов людей профессии инженер-конструктор, рассматривание иллюстраций);</a:t>
            </a:r>
            <a:br>
              <a:rPr lang="ru-RU" sz="1800">
                <a:latin typeface="Times New Roman" pitchFamily="18" charset="0"/>
                <a:cs typeface="Times New Roman" pitchFamily="18" charset="0"/>
              </a:rPr>
            </a:br>
            <a:r>
              <a:rPr lang="ru-RU" sz="1800">
                <a:latin typeface="Times New Roman" pitchFamily="18" charset="0"/>
                <a:cs typeface="Times New Roman" pitchFamily="18" charset="0"/>
              </a:rPr>
              <a:t>-практический (экспериментирование с разными материалами, опыт хозяйственно-бытового труда);</a:t>
            </a:r>
            <a:br>
              <a:rPr lang="ru-RU" sz="1800">
                <a:latin typeface="Times New Roman" pitchFamily="18" charset="0"/>
                <a:cs typeface="Times New Roman" pitchFamily="18" charset="0"/>
              </a:rPr>
            </a:br>
            <a:r>
              <a:rPr lang="ru-RU" sz="1800">
                <a:latin typeface="Times New Roman" pitchFamily="18" charset="0"/>
                <a:cs typeface="Times New Roman" pitchFamily="18" charset="0"/>
              </a:rPr>
              <a:t>-игровой (сюжетно-ролевые игры, дидактические игры, игровые ситуации);</a:t>
            </a:r>
            <a:br>
              <a:rPr lang="ru-RU" sz="1800">
                <a:latin typeface="Times New Roman" pitchFamily="18" charset="0"/>
                <a:cs typeface="Times New Roman" pitchFamily="18" charset="0"/>
              </a:rPr>
            </a:br>
            <a:r>
              <a:rPr lang="ru-RU" sz="1800">
                <a:latin typeface="Times New Roman" pitchFamily="18" charset="0"/>
                <a:cs typeface="Times New Roman" pitchFamily="18" charset="0"/>
              </a:rPr>
              <a:t>-наблюдения и экскурсии, которые обеспечивают наглядность и ясность получаемых представлений, способствуют накоплению ярких эмоциональных впечатлений, виртуальные экскурсии;</a:t>
            </a:r>
            <a:br>
              <a:rPr lang="ru-RU" sz="1800">
                <a:latin typeface="Times New Roman" pitchFamily="18" charset="0"/>
                <a:cs typeface="Times New Roman" pitchFamily="18" charset="0"/>
              </a:rPr>
            </a:br>
            <a:r>
              <a:rPr lang="ru-RU" sz="1800">
                <a:latin typeface="Times New Roman" pitchFamily="18" charset="0"/>
                <a:cs typeface="Times New Roman" pitchFamily="18" charset="0"/>
              </a:rPr>
              <a:t>-социальное партнерство со всевозможными организациями обогащает систему работы по ранней профориентации в дошкольной образовательной организации. Живая совместная деятельность детей и социальных партнёров гарантирует развитие ребенка.</a:t>
            </a:r>
            <a:br>
              <a:rPr lang="ru-RU" sz="1800">
                <a:latin typeface="Times New Roman" pitchFamily="18" charset="0"/>
                <a:cs typeface="Times New Roman" pitchFamily="18" charset="0"/>
              </a:rPr>
            </a:br>
            <a:endParaRPr lang="ru-RU" sz="18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4" name="Picture 2" descr="http://cf3.ppt-online.org/files3/slide/g/gHpmachjxRsL13NG602PX8veSoZytVBd9nUqQk/slide-1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44000" cy="6849071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556792"/>
          </a:xfrm>
        </p:spPr>
        <p:txBody>
          <a:bodyPr>
            <a:normAutofit fontScale="90000"/>
          </a:bodyPr>
          <a:lstStyle/>
          <a:p>
            <a:r>
              <a:rPr lang="ru-RU" sz="2400" b="1">
                <a:latin typeface="Times New Roman" pitchFamily="18" charset="0"/>
                <a:cs typeface="Times New Roman" pitchFamily="18" charset="0"/>
              </a:rPr>
              <a:t>1 этап «Предварительный»</a:t>
            </a:r>
            <a:br>
              <a:rPr lang="ru-RU" sz="2400" b="1">
                <a:latin typeface="Times New Roman" pitchFamily="18" charset="0"/>
                <a:cs typeface="Times New Roman" pitchFamily="18" charset="0"/>
              </a:rPr>
            </a:br>
            <a:r>
              <a:rPr lang="ru-RU" sz="1800" b="1">
                <a:latin typeface="Times New Roman" pitchFamily="18" charset="0"/>
                <a:cs typeface="Times New Roman" pitchFamily="18" charset="0"/>
              </a:rPr>
              <a:t> Постановка цели и задач, определение направлений, объектов и методов, предварительная работа с детьми и родителями, выбор оборудования и материалов. Изучение методической литературы, разработка плана мероприятий. </a:t>
            </a:r>
            <a:br>
              <a:rPr lang="ru-RU" sz="1800" b="1">
                <a:latin typeface="Times New Roman" pitchFamily="18" charset="0"/>
                <a:cs typeface="Times New Roman" pitchFamily="18" charset="0"/>
              </a:rPr>
            </a:br>
            <a:r>
              <a:rPr lang="ru-RU" sz="1800" b="1">
                <a:latin typeface="Times New Roman" pitchFamily="18" charset="0"/>
                <a:cs typeface="Times New Roman" pitchFamily="18" charset="0"/>
              </a:rPr>
              <a:t>Организация</a:t>
            </a:r>
            <a:r>
              <a:rPr lang="ru-RU" sz="1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err="1">
                <a:latin typeface="Times New Roman" pitchFamily="18" charset="0"/>
                <a:cs typeface="Times New Roman" pitchFamily="18" charset="0"/>
              </a:rPr>
              <a:t>профориентационной предметно-развивающей среды.</a:t>
            </a:r>
          </a:p>
        </p:txBody>
      </p:sp>
      <p:pic>
        <p:nvPicPr>
          <p:cNvPr id="14339" name="Picture 3" descr="C:\Users\User\Desktop\Профессии Дидактические игры\20230512_105907.jpg"/>
          <p:cNvPicPr>
            <a:picLocks noChangeAspect="1" noChangeArrowheads="1"/>
          </p:cNvPicPr>
          <p:nvPr/>
        </p:nvPicPr>
        <p:blipFill>
          <a:blip r:embed="rId3"/>
          <a:srcRect l="16233" t="16835" r="13422" b="13422"/>
          <a:stretch>
            <a:fillRect/>
          </a:stretch>
        </p:blipFill>
        <p:spPr bwMode="auto">
          <a:xfrm>
            <a:off x="5868144" y="1484784"/>
            <a:ext cx="3098827" cy="2304256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14341" name="Picture 5" descr="C:\Users\User\Desktop\Профессии Дидактические игры\20230512_105935.jp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251520" y="4320480"/>
            <a:ext cx="3059832" cy="2537520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14338" name="Picture 2" descr="C:\Users\User\Desktop\Профессии Дидактические игры\20230512_105435.jpg"/>
          <p:cNvPicPr>
            <a:picLocks noGrp="1" noChangeAspect="1" noChangeArrowheads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 bwMode="auto">
          <a:xfrm>
            <a:off x="251520" y="1484784"/>
            <a:ext cx="3020153" cy="2265115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14340" name="Picture 4" descr="C:\Users\User\Desktop\Профессии Дидактические игры\20230512_110121.jpg"/>
          <p:cNvPicPr>
            <a:picLocks noChangeAspect="1" noChangeArrowheads="1"/>
          </p:cNvPicPr>
          <p:nvPr/>
        </p:nvPicPr>
        <p:blipFill>
          <a:blip r:embed="rId6"/>
          <a:srcRect t="3922" b="7843"/>
          <a:stretch>
            <a:fillRect/>
          </a:stretch>
        </p:blipFill>
        <p:spPr bwMode="auto">
          <a:xfrm>
            <a:off x="2987824" y="1700808"/>
            <a:ext cx="3042338" cy="3579221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14342" name="Picture 6" descr="C:\Users\User\Desktop\Профессии Дидактические игры\20230512_110031.jpg"/>
          <p:cNvPicPr>
            <a:picLocks noChangeAspect="1" noChangeArrowheads="1"/>
          </p:cNvPicPr>
          <p:nvPr/>
        </p:nvPicPr>
        <p:blipFill>
          <a:blip r:embed="rId7"/>
          <a:srcRect t="5777" r="13344" b="10456"/>
          <a:stretch>
            <a:fillRect/>
          </a:stretch>
        </p:blipFill>
        <p:spPr bwMode="auto">
          <a:xfrm>
            <a:off x="5416232" y="4149080"/>
            <a:ext cx="3476248" cy="2520280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4" name="Picture 2" descr="http://cf3.ppt-online.org/files3/slide/g/gHpmachjxRsL13NG602PX8veSoZytVBd9nUqQk/slide-1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rmAutofit/>
          </a:bodyPr>
          <a:lstStyle/>
          <a:p>
            <a:r>
              <a:rPr lang="ru-RU" sz="2200" b="1">
                <a:latin typeface="Times New Roman" pitchFamily="18" charset="0"/>
                <a:cs typeface="Times New Roman" pitchFamily="18" charset="0"/>
              </a:rPr>
              <a:t>2 этап «Основной» </a:t>
            </a:r>
            <a:br>
              <a:rPr lang="ru-RU" sz="1600" b="1">
                <a:latin typeface="Times New Roman" pitchFamily="18" charset="0"/>
                <a:cs typeface="Times New Roman" pitchFamily="18" charset="0"/>
              </a:rPr>
            </a:br>
            <a:r>
              <a:rPr lang="ru-RU" sz="1600" b="1">
                <a:latin typeface="Times New Roman" pitchFamily="18" charset="0"/>
                <a:cs typeface="Times New Roman" pitchFamily="18" charset="0"/>
              </a:rPr>
              <a:t> Реализация плана совместных мероприятий через интеграцию разных видов детской деятельности</a:t>
            </a:r>
            <a:endParaRPr lang="ru-RU" sz="1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7715200" cy="471338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600" b="1">
                <a:latin typeface="Times New Roman" pitchFamily="18" charset="0"/>
                <a:cs typeface="Times New Roman" pitchFamily="18" charset="0"/>
              </a:rPr>
              <a:t>В детской художественной литературе много произведений, посвященных труду. Стихотворения, рассказы, сказки, загадки о профессиях и орудиях труда, поговорки и пословицы о труде, трудолюбии, мастерстве, скороговорки, в которых упоминаются профессии и орудия труда, считалки, стихи для пальчиковой и артикуляционной гимнастики, физкультурной минутки помогут в непринужденной форме дать детям новую информацию о профессиях и закрепить ранее полученные знания.</a:t>
            </a:r>
            <a:endParaRPr lang="ru-RU" sz="1600" b="1"/>
          </a:p>
        </p:txBody>
      </p:sp>
      <p:pic>
        <p:nvPicPr>
          <p:cNvPr id="3074" name="Picture 2" descr="C:\Users\User\Desktop\сюж рол игра Школа\20230511_090848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51520" y="3645024"/>
            <a:ext cx="4032448" cy="3024336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7" name="Рисунок 6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C22156B6-339A-4BD1-74E5-68824EC8F9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4208761"/>
            <a:ext cx="3984455" cy="2649239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6" name="Рисунок 5" descr="Изображение выглядит как текст, мальчик, ребенок, человек&#10;&#10;Автоматически созданное описание">
            <a:extLst>
              <a:ext uri="{FF2B5EF4-FFF2-40B4-BE49-F238E27FC236}">
                <a16:creationId xmlns:a16="http://schemas.microsoft.com/office/drawing/2014/main" id="{12E3B7AC-2078-36A2-3233-556C4465A1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4" r="16860" b="8988"/>
          <a:stretch>
            <a:fillRect/>
          </a:stretch>
        </p:blipFill>
        <p:spPr>
          <a:xfrm>
            <a:off x="5724128" y="3068960"/>
            <a:ext cx="3224796" cy="2263752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4" name="Picture 2" descr="http://cf3.ppt-online.org/files3/slide/g/gHpmachjxRsL13NG602PX8veSoZytVBd9nUqQk/slide-1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5592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ru-RU" sz="1600" b="1">
                <a:latin typeface="Times New Roman" pitchFamily="18" charset="0"/>
                <a:cs typeface="Times New Roman" pitchFamily="18" charset="0"/>
              </a:rPr>
            </a:br>
            <a:r>
              <a:rPr lang="ru-RU" sz="1600"/>
              <a:t> </a:t>
            </a:r>
            <a:r>
              <a:rPr lang="ru-RU" sz="1600" b="1">
                <a:latin typeface="Times New Roman" pitchFamily="18" charset="0"/>
                <a:cs typeface="Times New Roman" pitchFamily="18" charset="0"/>
              </a:rPr>
              <a:t>Осознать общественную значимость труда взрослого ребенку помогают дидактические игры, моделирующие структуру трудового процесса: цель и мотив труда, предмет труда, инструменты и оборудование, трудовые действия, результат труда.</a:t>
            </a:r>
          </a:p>
        </p:txBody>
      </p:sp>
      <p:pic>
        <p:nvPicPr>
          <p:cNvPr id="15362" name="Picture 2" descr="C:\Users\User\Desktop\Профессии Дидактические игры\20230512_105238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 t="6131" b="8031"/>
          <a:stretch>
            <a:fillRect/>
          </a:stretch>
        </p:blipFill>
        <p:spPr bwMode="auto">
          <a:xfrm>
            <a:off x="0" y="4365104"/>
            <a:ext cx="3542315" cy="2492896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15363" name="Picture 3" descr="C:\Users\User\Desktop\Профессии Дидактические игры\20230512_103939.jpg"/>
          <p:cNvPicPr>
            <a:picLocks noChangeAspect="1" noChangeArrowheads="1"/>
          </p:cNvPicPr>
          <p:nvPr/>
        </p:nvPicPr>
        <p:blipFill>
          <a:blip r:embed="rId4"/>
          <a:srcRect t="22353" r="39038"/>
          <a:stretch>
            <a:fillRect/>
          </a:stretch>
        </p:blipFill>
        <p:spPr bwMode="auto">
          <a:xfrm>
            <a:off x="395536" y="1340768"/>
            <a:ext cx="3168352" cy="3026663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15364" name="Picture 4" descr="C:\Users\User\Desktop\Профессии Дидактические игры\20230512_104130.jpg"/>
          <p:cNvPicPr>
            <a:picLocks noChangeAspect="1" noChangeArrowheads="1"/>
          </p:cNvPicPr>
          <p:nvPr/>
        </p:nvPicPr>
        <p:blipFill>
          <a:blip r:embed="rId5"/>
          <a:srcRect t="5629" r="10088" b="8816"/>
          <a:stretch>
            <a:fillRect/>
          </a:stretch>
        </p:blipFill>
        <p:spPr bwMode="auto">
          <a:xfrm>
            <a:off x="5364088" y="1340768"/>
            <a:ext cx="3430576" cy="2448272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15365" name="Picture 5" descr="C:\Users\User\Desktop\Профессии Дидактические игры\20230512_104548.jpg"/>
          <p:cNvPicPr>
            <a:picLocks noChangeAspect="1" noChangeArrowheads="1"/>
          </p:cNvPicPr>
          <p:nvPr/>
        </p:nvPicPr>
        <p:blipFill>
          <a:blip r:embed="rId6"/>
          <a:srcRect l="37369" t="4000" b="24000"/>
          <a:stretch>
            <a:fillRect/>
          </a:stretch>
        </p:blipFill>
        <p:spPr bwMode="auto">
          <a:xfrm>
            <a:off x="5652120" y="3861048"/>
            <a:ext cx="3006647" cy="2592288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9" name="Picture 5" descr="C:\Users\User\Desktop\Профессии Дидактические игры\20230512_104548.jpg"/>
          <p:cNvPicPr>
            <a:picLocks noChangeAspect="1" noChangeArrowheads="1"/>
          </p:cNvPicPr>
          <p:nvPr/>
        </p:nvPicPr>
        <p:blipFill>
          <a:blip r:embed="rId7"/>
          <a:srcRect t="14947" r="62632" b="13637"/>
          <a:stretch>
            <a:fillRect/>
          </a:stretch>
        </p:blipFill>
        <p:spPr bwMode="auto">
          <a:xfrm>
            <a:off x="3275856" y="1628800"/>
            <a:ext cx="2448272" cy="3509190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1026" name="Picture 2" descr="C:\Users\User\Desktop\общая проект пдд 2021\фото проект пдд 2021\20210414_105337.jpg"/>
          <p:cNvPicPr>
            <a:picLocks noChangeAspect="1" noChangeArrowheads="1"/>
          </p:cNvPicPr>
          <p:nvPr/>
        </p:nvPicPr>
        <p:blipFill>
          <a:blip r:embed="rId8"/>
          <a:stretch>
            <a:fillRect/>
          </a:stretch>
        </p:blipFill>
        <p:spPr bwMode="auto">
          <a:xfrm>
            <a:off x="3275856" y="5156811"/>
            <a:ext cx="3024336" cy="1701189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4" name="Picture 2" descr="http://cf3.ppt-online.org/files3/slide/g/gHpmachjxRsL13NG602PX8veSoZytVBd9nUqQk/slide-1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1720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b="1">
                <a:latin typeface="Times New Roman" pitchFamily="18" charset="0"/>
                <a:cs typeface="Times New Roman" pitchFamily="18" charset="0"/>
              </a:rPr>
              <a:t>Использовали сюжетно-ролевые игры, где дети</a:t>
            </a:r>
            <a:r>
              <a:rPr lang="ru-RU" sz="1600"/>
              <a:t> </a:t>
            </a:r>
            <a:r>
              <a:rPr lang="ru-RU" sz="1600" b="1">
                <a:latin typeface="Times New Roman" pitchFamily="18" charset="0"/>
                <a:cs typeface="Times New Roman" pitchFamily="18" charset="0"/>
              </a:rPr>
              <a:t>ранее полученные знания о профессиональной деятельности взрослых, преобразуют в доступный для них опыт.</a:t>
            </a:r>
            <a:endParaRPr lang="ru-RU" sz="1600"/>
          </a:p>
        </p:txBody>
      </p:sp>
      <p:pic>
        <p:nvPicPr>
          <p:cNvPr id="5" name="Picture 7" descr="C:\Users\User\Desktop\сюж рол игра Автошкола\20230512_092202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 l="20931" t="24102" r="18180" b="26425"/>
          <a:stretch>
            <a:fillRect/>
          </a:stretch>
        </p:blipFill>
        <p:spPr bwMode="auto">
          <a:xfrm>
            <a:off x="251520" y="1124744"/>
            <a:ext cx="3901509" cy="2376264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6" name="Picture 6" descr="C:\Users\User\Desktop\сюж рол игра Автошкола\20230512_091613.jpg"/>
          <p:cNvPicPr>
            <a:picLocks noChangeAspect="1" noChangeArrowheads="1"/>
          </p:cNvPicPr>
          <p:nvPr/>
        </p:nvPicPr>
        <p:blipFill>
          <a:blip r:embed="rId4"/>
          <a:srcRect t="13725" r="19118"/>
          <a:stretch>
            <a:fillRect/>
          </a:stretch>
        </p:blipFill>
        <p:spPr bwMode="auto">
          <a:xfrm>
            <a:off x="4788024" y="1124744"/>
            <a:ext cx="4032448" cy="3225958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7" name="Picture 3" descr="C:\Users\User\Desktop\сюж рол игра Автошкола\20230512_091702.jpg"/>
          <p:cNvPicPr>
            <a:picLocks noChangeAspect="1" noChangeArrowheads="1"/>
          </p:cNvPicPr>
          <p:nvPr/>
        </p:nvPicPr>
        <p:blipFill>
          <a:blip r:embed="rId5"/>
          <a:srcRect l="21378" t="16055" r="18374" b="12344"/>
          <a:stretch>
            <a:fillRect/>
          </a:stretch>
        </p:blipFill>
        <p:spPr bwMode="auto">
          <a:xfrm>
            <a:off x="179512" y="3954940"/>
            <a:ext cx="3096344" cy="2759900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8" name="Picture 5" descr="C:\Users\User\Desktop\сюж рол игра Автошкола\20230512_092517.jpg"/>
          <p:cNvPicPr>
            <a:picLocks noChangeAspect="1" noChangeArrowheads="1"/>
          </p:cNvPicPr>
          <p:nvPr/>
        </p:nvPicPr>
        <p:blipFill>
          <a:blip r:embed="rId6"/>
          <a:srcRect l="9524" t="5079" r="17143" b="25079"/>
          <a:stretch>
            <a:fillRect/>
          </a:stretch>
        </p:blipFill>
        <p:spPr bwMode="auto">
          <a:xfrm>
            <a:off x="5292080" y="4224565"/>
            <a:ext cx="3686810" cy="2633436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9" name="Picture 4" descr="C:\Users\User\Desktop\сюж рол игра Автошкола\20230512_091621.jpg"/>
          <p:cNvPicPr>
            <a:picLocks noChangeAspect="1" noChangeArrowheads="1"/>
          </p:cNvPicPr>
          <p:nvPr/>
        </p:nvPicPr>
        <p:blipFill>
          <a:blip r:embed="rId7"/>
          <a:srcRect l="29425" t="24661" r="39469" b="13688"/>
          <a:stretch>
            <a:fillRect/>
          </a:stretch>
        </p:blipFill>
        <p:spPr bwMode="auto">
          <a:xfrm>
            <a:off x="3131840" y="2996952"/>
            <a:ext cx="2373646" cy="3528392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4" name="Picture 2" descr="http://cf3.ppt-online.org/files3/slide/g/gHpmachjxRsL13NG602PX8veSoZytVBd9nUqQk/slide-1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rmAutofit/>
          </a:bodyPr>
          <a:lstStyle/>
          <a:p>
            <a:r>
              <a:rPr lang="ru-RU" sz="1600" b="1">
                <a:latin typeface="Times New Roman" pitchFamily="18" charset="0"/>
                <a:cs typeface="Times New Roman" pitchFamily="18" charset="0"/>
              </a:rPr>
              <a:t>Создание мастерской «Будущие конструкторы и инженеры» </a:t>
            </a:r>
            <a:br>
              <a:rPr lang="ru-RU" sz="1600" b="1">
                <a:latin typeface="Times New Roman" pitchFamily="18" charset="0"/>
                <a:cs typeface="Times New Roman" pitchFamily="18" charset="0"/>
              </a:rPr>
            </a:br>
            <a:r>
              <a:rPr lang="ru-RU" sz="1600" b="1">
                <a:latin typeface="Times New Roman" pitchFamily="18" charset="0"/>
                <a:cs typeface="Times New Roman" pitchFamily="18" charset="0"/>
              </a:rPr>
              <a:t>Цель: изучить историю появления профессии «инженер-конструктор», развитие конструктивных творческих способностей и овладение дошкольниками моделирующими видами деятельности через технику чтения элементарных схем.</a:t>
            </a:r>
          </a:p>
        </p:txBody>
      </p:sp>
      <p:pic>
        <p:nvPicPr>
          <p:cNvPr id="2050" name="Picture 2" descr="C:\Users\User\Desktop\участие в конкурсах и других мероприятиях\конструкторское бюро\DSC_4343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 bwMode="auto">
          <a:xfrm>
            <a:off x="359245" y="4344230"/>
            <a:ext cx="3780708" cy="2513769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2051" name="Picture 3" descr="C:\Users\User\Desktop\участие в конкурсах и других мероприятиях\конструкторское бюро\DSC_4342.JP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323528" y="1412776"/>
            <a:ext cx="4680520" cy="3111972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2052" name="Picture 4" descr="C:\Users\User\Desktop\Профессии Дидактические игры\20230512_110301.jpg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5148064" y="1340768"/>
            <a:ext cx="3672408" cy="2754305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2053" name="Picture 5" descr="C:\Users\User\Desktop\участие в конкурсах и других мероприятиях\конструкторское бюро\DSC_4346.JPG"/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4788024" y="3961810"/>
            <a:ext cx="4355976" cy="2896190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r="http://schemas.openxmlformats.org/officeDocument/2006/relationships"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docProps/app.xml><?xml version="1.0" encoding="utf-8"?>
<Properties xmlns:vt="http://schemas.openxmlformats.org/officeDocument/2006/docPropsVTypes" xmlns="http://schemas.openxmlformats.org/officeDocument/2006/extended-properties">
  <Company/>
  <PresentationFormat>On-screen Show (4:3)</PresentationFormat>
  <Paragraphs>34</Paragraphs>
  <Slides>19</Slides>
  <Notes>0</Notes>
  <TotalTime>746</TotalTime>
  <HiddenSlides>0</HiddenSlides>
  <MMClips>0</MMClips>
  <ScaleCrop>0</ScaleCrop>
  <HeadingPairs>
    <vt:vector baseType="variant" size="6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baseType="lpstr" size="24">
      <vt:lpstr>Arial</vt:lpstr>
      <vt:lpstr>Calibri</vt:lpstr>
      <vt:lpstr>Monotype Corsiva</vt:lpstr>
      <vt:lpstr>Times New Roman</vt:lpstr>
      <vt:lpstr>Тема Office</vt:lpstr>
      <vt:lpstr>Муниципальное бюджетное дошкольное образовательное учреждение«Детский сад № 2 г. Челябинска»Путь к  успеху</vt:lpstr>
      <vt:lpstr>Постановка проблемы: В Федеральном государственном образовательном стандарте дошкольного образования одно из направлений в социально - коммуникативном развитии – это формирование позитивных установок к различным видам труда и творчества.  В жизни каждого человека профессиональная деятельность занимает важное место. С первых шагов ребенка, родители задумываются о его будущем, внимательно следят за интересами и склонностями своего ребенка, стараясь предопределить его профессиональную судьбу.Актуальность: ознакомление с трудовой деятельностью взрослых имеет решающее значение и для формирования у ребенка первоначальных представлений о роли труда и значимости профессий в жизни общества. Сейчас трудно спрогнозировать, в каких кадрах будет нуждаться экономика через 10-20 лет, когда профессии будут рождаться и умирать очень быстро. Но абсолютно точно, что для человека будущего, который сегодня является воспитанником детского сада, ключевым моментом в профессиональном успехе и самореализации будет гибкое сознание и мобильное отношение к смене профессиональной деятельности, чтобы иметь возможность проявить свои способности в различных видах деятельности. </vt:lpstr>
      <vt:lpstr>Цель проекта: формирование у воспитанников первоначальных представлений   о мире профессий через «погружение» в реальные практические ситуации.Задачи проекта: Образовательные: расширять представления детей о труде людей различных профессий; создать условия для развития конструктивных творческих способностей и овладения дошкольниками моделирующими видами деятельности через овладение техникой чтения элементарных схем, конструирование различных моделей; изучить историю появления профессии «инженер-конструктор»; сформировать у детей элементарное представление о тайнах различных устройств.Развивающие: развивать творческое мышление и воображение; развивать детское экспериментирование, поощряя действия по преобразованию объектов; развивать мышление, общую и мелкую моторику; способствовать развитию интереса к совместной со сверстниками и взрослыми деятельности.Воспитательные: Воспитывать бережное отношение к труду взрослых и его результатам; помочь детям осознать важность, необходимость и незаменимость каждой профессии через  взаимодействие с социальными партнерами.  Воспитывать ценностное отношение к собственному труду, труду сверстников и его результатам; воспитывать умение доводить начатое дело до конца.</vt:lpstr>
      <vt:lpstr>Методы и формы работы: -словесный (беседы с использованием игровых персонажей и наглядности, чтение детской художественной литературы);-наглядный (наблюдение конкретных трудовых процессов людей профессии инженер-конструктор, рассматривание иллюстраций);-практический (экспериментирование с разными материалами, опыт хозяйственно-бытового труда);-игровой (сюжетно-ролевые игры, дидактические игры, игровые ситуации);-наблюдения и экскурсии, которые обеспечивают наглядность и ясность получаемых представлений, способствуют накоплению ярких эмоциональных впечатлений, виртуальные экскурсии;-социальное партнерство со всевозможными организациями обогащает систему работы по ранней профориентации в дошкольной образовательной организации. Живая совместная деятельность детей и социальных партнёров гарантирует развитие ребенка.</vt:lpstr>
      <vt:lpstr>1 этап «Предварительный» Постановка цели и задач, определение направлений, объектов и методов, предварительная работа с детьми и родителями, выбор оборудования и материалов. Изучение методической литературы, разработка плана мероприятий. Организация профориентационной предметно-развивающей среды.</vt:lpstr>
      <vt:lpstr>2 этап «Основной»  Реализация плана совместных мероприятий через интеграцию разных видов детской деятельности</vt:lpstr>
      <vt:lpstr> Осознать общественную значимость труда взрослого ребенку помогают дидактические игры, моделирующие структуру трудового процесса: цель и мотив труда, предмет труда, инструменты и оборудование, трудовые действия, результат труда.</vt:lpstr>
      <vt:lpstr>Использовали сюжетно-ролевые игры, где дети ранее полученные знания о профессиональной деятельности взрослых, преобразуют в доступный для них опыт.</vt:lpstr>
      <vt:lpstr>Создание мастерской «Будущие конструкторы и инженеры» Цель: изучить историю появления профессии «инженер-конструктор», развитие конструктивных творческих способностей и овладение дошкольниками моделирующими видами деятельности через технику чтения элементарных схем.</vt:lpstr>
      <vt:lpstr>Был заключен договор о сотрудничестве со студентом 4 курса Южно-Уральского государственного университета, который выступил в роли куратора проекта. Был составлен план работы «Школы юного инженера», состоящий из шести занятий.</vt:lpstr>
      <vt:lpstr>Наиболее действенные способы ознакомления детей с трудом взрослых – наблюдения и экскурсии, которые обеспечивают наглядность и ясность получаемых представлений, способствуют накоплению ярких эмоциональных впечатлений. Были проведены экскурсии в Центр исторического наследия ЮУЖД; Центр противопожарной пропаганды и общественных связей; ЧГПТТ им. Яковлева учебно-производственные мастерские; библиотеку.</vt:lpstr>
      <vt:lpstr>Челябинский Государственный   Академический Театр Драмы имени Наума Орлова Музей воинов-интернационалистов</vt:lpstr>
      <vt:lpstr>«Клуб профессиональных знакомств»Форма работы с семьей, которая позволяет родителям быть не пассивными зрителями, а стать активными участниками образовательного пространства. </vt:lpstr>
      <vt:lpstr>Выездное занятие в  музей ГИБДД Челябинской областиВстреча с Галиаскаровой Анастасией Константиновной (аналитик в ГИБДД)</vt:lpstr>
      <vt:lpstr>Вечер разгаданных и неразгаданных тайн </vt:lpstr>
      <vt:lpstr>PowerPoint Presentation</vt:lpstr>
      <vt:lpstr>«Кто такой историк»</vt:lpstr>
      <vt:lpstr>3 этап «Заключительный» На итоговом занятии «Школы юного инженера» дети представили свои изобретения. Создали в группе выставку детских изобретений. Представили проект «Школа юного инженера» на Фестивале «Парад профессий» в рамках ДОУ.</vt:lpstr>
      <vt:lpstr>Вывод:Счастье в профессии – это когда ты делаешь то, что у тебя очень хорошо получается, тебе нравится это делать, это нужно другим людям. Чем разнообразнее представления дошкольника о мире профессий, тем этот мир ярче   привлекательнее  для  него,  тем  легче  в  будущем  для  него  сделать  свой  решающий  выбор.</vt:lpstr>
    </vt:vector>
  </TitlesOfParts>
  <LinksUpToDate>0</LinksUpToDate>
  <SharedDoc>0</SharedDoc>
  <HyperlinksChanged>0</HyperlinksChanged>
  <Application>Aspose.Slides for .NET</Application>
  <AppVersion>19.1200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 Путь к успеху</dc:title>
  <dc:creator>User</dc:creator>
  <cp:lastModifiedBy>Пользователь</cp:lastModifiedBy>
  <cp:revision>84</cp:revision>
  <dcterms:created xsi:type="dcterms:W3CDTF">2023-05-15T08:36:15Z</dcterms:created>
  <dcterms:modified xsi:type="dcterms:W3CDTF">2023-09-09T16:13:39Z</dcterms:modified>
</cp:coreProperties>
</file>